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5" r:id="rId5"/>
    <p:sldId id="266" r:id="rId6"/>
    <p:sldId id="267" r:id="rId7"/>
    <p:sldId id="258" r:id="rId8"/>
    <p:sldId id="268" r:id="rId9"/>
    <p:sldId id="269" r:id="rId10"/>
    <p:sldId id="270" r:id="rId11"/>
    <p:sldId id="273" r:id="rId12"/>
    <p:sldId id="274" r:id="rId13"/>
    <p:sldId id="272" r:id="rId14"/>
    <p:sldId id="256" r:id="rId15"/>
    <p:sldId id="275" r:id="rId16"/>
    <p:sldId id="276" r:id="rId17"/>
    <p:sldId id="277" r:id="rId18"/>
    <p:sldId id="261" r:id="rId19"/>
    <p:sldId id="257" r:id="rId20"/>
    <p:sldId id="278" r:id="rId21"/>
    <p:sldId id="279" r:id="rId22"/>
    <p:sldId id="259" r:id="rId23"/>
    <p:sldId id="28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65628-B866-43E9-8A29-4A10A3C4E4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BABFAC9-9284-4744-B974-3F381E31E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84621FBA-988B-4A26-9595-3079F58989FB}"/>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7CCC044C-4D34-4D9C-A306-F06A70AB8EE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5D4E527-80CB-4994-8828-CDD90B37009E}"/>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753761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F3EB4-76B0-4D04-9E57-9E0BCC9B878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9AA01A5-53A1-4319-84AE-E16C748C470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9391D4C8-E037-4D3D-8EED-36B401ADD564}"/>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21BFEF7A-A0F7-46C7-83AE-87C3E98F484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738131E-7B68-417F-A42D-72D8E79D895D}"/>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37949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0030C7-AB40-418F-BC03-F6EA66139E2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B691F47-30DF-41E3-9D82-44888B52A93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D639C057-E0E0-4FE7-8F02-F66071123935}"/>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FF73B9FF-7EDC-4791-A469-F3C6F42089C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BA82090-C8B7-441B-86F5-5E22187AB9E8}"/>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47462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A7AA3-AF29-438B-B600-B3614EBF7579}"/>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089CDE6-E6BC-4A79-B366-643C53FF69C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A3BD34F9-9E15-47B9-B4A9-B831BE99B754}"/>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24CDCFD2-AFD1-42BA-868A-9E8CD58E626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BAAEA36-8D26-44FC-ABA7-3AE9885E0CED}"/>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339727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7BFB6-44BD-4E7F-90A4-A3CA88144B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71B594B-8154-4AC6-9217-C79874A40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524F60D-3A76-4415-B8FC-69BD7A1B470F}"/>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378ADCB2-7864-404B-B7B7-75F89AF7827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C841492-D6A4-4CE1-A9B2-027E87CBAC10}"/>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20589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489F8-8B9F-430A-BC06-24292196C4BD}"/>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2FBC32F-5B7D-42FC-B020-BC069B8AB62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805FD6B2-2EAF-4547-B142-D3B9D153110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F56D8F7E-369D-41D5-B0B6-C32F3D6C8D5B}"/>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6" name="页脚占位符 5">
            <a:extLst>
              <a:ext uri="{FF2B5EF4-FFF2-40B4-BE49-F238E27FC236}">
                <a16:creationId xmlns:a16="http://schemas.microsoft.com/office/drawing/2014/main" id="{44D26B3A-117F-4DB6-B113-F02D01A95278}"/>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0673741-9AA5-46BB-A0C9-B1953FF9E907}"/>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943472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74EB-3815-46BF-A25C-2DDF3EF1D587}"/>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7171371-870D-4E2E-8D65-EEF225FCF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5F58EBF-B045-47D7-B461-C8F294D8F59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66517BD0-FC10-4D7F-A824-69CFAF12C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C1D4C05-D9BB-4705-899D-64EFA3428B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2302B8E2-90BB-47C8-A089-A6C4D3F1722C}"/>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8" name="页脚占位符 7">
            <a:extLst>
              <a:ext uri="{FF2B5EF4-FFF2-40B4-BE49-F238E27FC236}">
                <a16:creationId xmlns:a16="http://schemas.microsoft.com/office/drawing/2014/main" id="{4A1E2AFD-350A-4C2F-AE8C-5CBF4B79FA7F}"/>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A1AB79D2-5E84-4898-8011-007F30292B07}"/>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07126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CAA1F-751B-49D6-8B61-F53DF1DBBA96}"/>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B2EF03D0-6525-4BFB-A2D8-79F2DA4F5E1F}"/>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4" name="页脚占位符 3">
            <a:extLst>
              <a:ext uri="{FF2B5EF4-FFF2-40B4-BE49-F238E27FC236}">
                <a16:creationId xmlns:a16="http://schemas.microsoft.com/office/drawing/2014/main" id="{17191D10-61CB-408D-BE27-8971FD26B18B}"/>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66FCC41-B879-443B-AE59-035EEDB95BA5}"/>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687002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A1F5AF-790C-452A-A6F6-08E1C4E65817}"/>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3" name="页脚占位符 2">
            <a:extLst>
              <a:ext uri="{FF2B5EF4-FFF2-40B4-BE49-F238E27FC236}">
                <a16:creationId xmlns:a16="http://schemas.microsoft.com/office/drawing/2014/main" id="{FD661BEE-9A13-4ABF-B28E-AE5A5DBC877D}"/>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0C8C111A-0DBE-42BC-B1A0-310AED5E69FD}"/>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336863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2B0FA-EDD9-4328-9EA3-3D00A6A213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651E8DE-E5DE-4F44-ADF4-4C2CFEAFA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E1E19EA8-6D99-40F5-8B89-23CAC6D11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6A89C7-C0E3-49CB-9C5D-46C8F908F442}"/>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6" name="页脚占位符 5">
            <a:extLst>
              <a:ext uri="{FF2B5EF4-FFF2-40B4-BE49-F238E27FC236}">
                <a16:creationId xmlns:a16="http://schemas.microsoft.com/office/drawing/2014/main" id="{75EC22CB-F475-437C-B3F3-F6A1CC2B328B}"/>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166C9B5-F93A-4206-B8D1-61A6A5AA9BB6}"/>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185118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85388-D4D1-43B6-806A-68D89B5979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B32344BF-2D5E-4A0F-A1C4-32C2A345C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F2CDEC4A-14F6-4910-B6D8-B2260CC4D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72245C8-51C1-4C0B-9C2F-3579C7A07B38}"/>
              </a:ext>
            </a:extLst>
          </p:cNvPr>
          <p:cNvSpPr>
            <a:spLocks noGrp="1"/>
          </p:cNvSpPr>
          <p:nvPr>
            <p:ph type="dt" sz="half" idx="10"/>
          </p:nvPr>
        </p:nvSpPr>
        <p:spPr/>
        <p:txBody>
          <a:bodyPr/>
          <a:lstStyle/>
          <a:p>
            <a:fld id="{6300D8F7-4F40-4EAF-8802-7E0F7259BBDD}" type="datetimeFigureOut">
              <a:rPr lang="en-US" smtClean="0"/>
              <a:t>3/28/2018</a:t>
            </a:fld>
            <a:endParaRPr lang="en-US"/>
          </a:p>
        </p:txBody>
      </p:sp>
      <p:sp>
        <p:nvSpPr>
          <p:cNvPr id="6" name="页脚占位符 5">
            <a:extLst>
              <a:ext uri="{FF2B5EF4-FFF2-40B4-BE49-F238E27FC236}">
                <a16:creationId xmlns:a16="http://schemas.microsoft.com/office/drawing/2014/main" id="{39F18C70-81DC-4E56-8713-CC9633207BF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6C3267C-52F6-4C19-893B-46D792498E5C}"/>
              </a:ext>
            </a:extLst>
          </p:cNvPr>
          <p:cNvSpPr>
            <a:spLocks noGrp="1"/>
          </p:cNvSpPr>
          <p:nvPr>
            <p:ph type="sldNum" sz="quarter" idx="12"/>
          </p:nvPr>
        </p:nvSpPr>
        <p:spPr/>
        <p:txBody>
          <a:bodyPr/>
          <a:lstStyle/>
          <a:p>
            <a:fld id="{A3A53695-ED82-46F2-AF30-3F4774C5110B}" type="slidenum">
              <a:rPr lang="en-US" smtClean="0"/>
              <a:t>‹#›</a:t>
            </a:fld>
            <a:endParaRPr lang="en-US"/>
          </a:p>
        </p:txBody>
      </p:sp>
    </p:spTree>
    <p:extLst>
      <p:ext uri="{BB962C8B-B14F-4D97-AF65-F5344CB8AC3E}">
        <p14:creationId xmlns:p14="http://schemas.microsoft.com/office/powerpoint/2010/main" val="394011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AE4CD7-47DA-47E3-B73D-1D806DB87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4107B73-5FA1-444B-B2E9-F98ADA8540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668E3EB8-BD5D-42DB-981C-519105844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0D8F7-4F40-4EAF-8802-7E0F7259BBDD}" type="datetimeFigureOut">
              <a:rPr lang="en-US" smtClean="0"/>
              <a:t>3/28/2018</a:t>
            </a:fld>
            <a:endParaRPr lang="en-US"/>
          </a:p>
        </p:txBody>
      </p:sp>
      <p:sp>
        <p:nvSpPr>
          <p:cNvPr id="5" name="页脚占位符 4">
            <a:extLst>
              <a:ext uri="{FF2B5EF4-FFF2-40B4-BE49-F238E27FC236}">
                <a16:creationId xmlns:a16="http://schemas.microsoft.com/office/drawing/2014/main" id="{ADE1EF16-C52A-4E14-A433-1572218B02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78708C3-C439-4A30-A71E-DDDE0F064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53695-ED82-46F2-AF30-3F4774C5110B}" type="slidenum">
              <a:rPr lang="en-US" smtClean="0"/>
              <a:t>‹#›</a:t>
            </a:fld>
            <a:endParaRPr lang="en-US"/>
          </a:p>
        </p:txBody>
      </p:sp>
    </p:spTree>
    <p:extLst>
      <p:ext uri="{BB962C8B-B14F-4D97-AF65-F5344CB8AC3E}">
        <p14:creationId xmlns:p14="http://schemas.microsoft.com/office/powerpoint/2010/main" val="3301515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22.png"/><Relationship Id="rId3" Type="http://schemas.openxmlformats.org/officeDocument/2006/relationships/image" Target="../media/image31.png"/><Relationship Id="rId21" Type="http://schemas.openxmlformats.org/officeDocument/2006/relationships/image" Target="../media/image47.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21.png"/><Relationship Id="rId25" Type="http://schemas.openxmlformats.org/officeDocument/2006/relationships/image" Target="../media/image51.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0.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gif"/></Relationships>
</file>

<file path=ppt/slides/_rels/slide1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image" Target="../media/image61.gif"/></Relationships>
</file>

<file path=ppt/slides/_rels/slide1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CAB1D-03EB-44B5-B4CD-DAF4186660BE}"/>
              </a:ext>
            </a:extLst>
          </p:cNvPr>
          <p:cNvSpPr>
            <a:spLocks noGrp="1"/>
          </p:cNvSpPr>
          <p:nvPr>
            <p:ph type="ctrTitle"/>
          </p:nvPr>
        </p:nvSpPr>
        <p:spPr/>
        <p:txBody>
          <a:bodyPr>
            <a:normAutofit fontScale="90000"/>
          </a:bodyPr>
          <a:lstStyle/>
          <a:p>
            <a:r>
              <a:rPr lang="en-US" dirty="0"/>
              <a:t>Reading report for continuous attractor network[1]</a:t>
            </a:r>
          </a:p>
        </p:txBody>
      </p:sp>
      <p:sp>
        <p:nvSpPr>
          <p:cNvPr id="3" name="副标题 2">
            <a:extLst>
              <a:ext uri="{FF2B5EF4-FFF2-40B4-BE49-F238E27FC236}">
                <a16:creationId xmlns:a16="http://schemas.microsoft.com/office/drawing/2014/main" id="{B3195C47-C6FA-4179-BCE5-45C461938C70}"/>
              </a:ext>
            </a:extLst>
          </p:cNvPr>
          <p:cNvSpPr>
            <a:spLocks noGrp="1"/>
          </p:cNvSpPr>
          <p:nvPr>
            <p:ph type="subTitle" idx="1"/>
          </p:nvPr>
        </p:nvSpPr>
        <p:spPr/>
        <p:txBody>
          <a:bodyPr/>
          <a:lstStyle/>
          <a:p>
            <a:r>
              <a:rPr lang="en-US" dirty="0"/>
              <a:t>Leman FENG</a:t>
            </a:r>
          </a:p>
          <a:p>
            <a:r>
              <a:rPr lang="en-US" dirty="0"/>
              <a:t>Mars 2018</a:t>
            </a:r>
          </a:p>
        </p:txBody>
      </p:sp>
      <p:sp>
        <p:nvSpPr>
          <p:cNvPr id="4" name="文本框 3">
            <a:extLst>
              <a:ext uri="{FF2B5EF4-FFF2-40B4-BE49-F238E27FC236}">
                <a16:creationId xmlns:a16="http://schemas.microsoft.com/office/drawing/2014/main" id="{1B962BF0-51E7-4501-8FFF-EDCFB8397B35}"/>
              </a:ext>
            </a:extLst>
          </p:cNvPr>
          <p:cNvSpPr txBox="1"/>
          <p:nvPr/>
        </p:nvSpPr>
        <p:spPr>
          <a:xfrm>
            <a:off x="1743686" y="6056243"/>
            <a:ext cx="8704627" cy="646331"/>
          </a:xfrm>
          <a:prstGeom prst="rect">
            <a:avLst/>
          </a:prstGeom>
          <a:noFill/>
        </p:spPr>
        <p:txBody>
          <a:bodyPr wrap="none" rtlCol="0">
            <a:spAutoFit/>
          </a:bodyPr>
          <a:lstStyle/>
          <a:p>
            <a:r>
              <a:rPr lang="en-US" dirty="0"/>
              <a:t>[1] Sandro Romani and Misha </a:t>
            </a:r>
            <a:r>
              <a:rPr lang="en-US" dirty="0" err="1"/>
              <a:t>Tsodyks</a:t>
            </a:r>
            <a:r>
              <a:rPr lang="en-US" dirty="0"/>
              <a:t>. Continuous attractors with morphed/correlated</a:t>
            </a:r>
          </a:p>
          <a:p>
            <a:r>
              <a:rPr lang="en-US" dirty="0"/>
              <a:t>maps. </a:t>
            </a:r>
            <a:r>
              <a:rPr lang="en-US" dirty="0" err="1"/>
              <a:t>PLoS</a:t>
            </a:r>
            <a:r>
              <a:rPr lang="en-US" dirty="0"/>
              <a:t> computational biology, 6(8):e1000869, 2010.</a:t>
            </a:r>
          </a:p>
        </p:txBody>
      </p:sp>
    </p:spTree>
    <p:extLst>
      <p:ext uri="{BB962C8B-B14F-4D97-AF65-F5344CB8AC3E}">
        <p14:creationId xmlns:p14="http://schemas.microsoft.com/office/powerpoint/2010/main" val="1198294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00073-72BA-4365-A049-1792EEF877E4}"/>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60464-3454-4DB9-9D3F-0C0192038F48}"/>
                  </a:ext>
                </a:extLst>
              </p:cNvPr>
              <p:cNvSpPr>
                <a:spLocks noGrp="1"/>
              </p:cNvSpPr>
              <p:nvPr>
                <p:ph idx="1"/>
              </p:nvPr>
            </p:nvSpPr>
            <p:spPr/>
            <p:txBody>
              <a:bodyPr/>
              <a:lstStyle/>
              <a:p>
                <a:r>
                  <a:rPr lang="en-US" altLang="zh-CN" dirty="0"/>
                  <a:t>To simplify the problem, only study first components of Fourier</a:t>
                </a:r>
              </a:p>
              <a:p>
                <a:r>
                  <a:rPr lang="en-US" altLang="zh-CN" dirty="0"/>
                  <a:t>Get five simplified parameter</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𝜂</m:t>
                    </m:r>
                  </m:oMath>
                </a14:m>
                <a:endParaRPr lang="en-US" altLang="zh-CN" dirty="0"/>
              </a:p>
            </p:txBody>
          </p:sp>
        </mc:Choice>
        <mc:Fallback xmlns="">
          <p:sp>
            <p:nvSpPr>
              <p:cNvPr id="3" name="内容占位符 2">
                <a:extLst>
                  <a:ext uri="{FF2B5EF4-FFF2-40B4-BE49-F238E27FC236}">
                    <a16:creationId xmlns:a16="http://schemas.microsoft.com/office/drawing/2014/main" id="{FCA60464-3454-4DB9-9D3F-0C0192038F48}"/>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D1DA2930-F7E3-48F8-AD9C-91C4B9EF983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82859" y="3599512"/>
            <a:ext cx="6876854" cy="2712388"/>
          </a:xfrm>
          <a:prstGeom prst="rect">
            <a:avLst/>
          </a:prstGeom>
        </p:spPr>
      </p:pic>
    </p:spTree>
    <p:extLst>
      <p:ext uri="{BB962C8B-B14F-4D97-AF65-F5344CB8AC3E}">
        <p14:creationId xmlns:p14="http://schemas.microsoft.com/office/powerpoint/2010/main" val="42020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00073-72BA-4365-A049-1792EEF877E4}"/>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60464-3454-4DB9-9D3F-0C0192038F48}"/>
                  </a:ext>
                </a:extLst>
              </p:cNvPr>
              <p:cNvSpPr>
                <a:spLocks noGrp="1"/>
              </p:cNvSpPr>
              <p:nvPr>
                <p:ph idx="1"/>
              </p:nvPr>
            </p:nvSpPr>
            <p:spPr/>
            <p:txBody>
              <a:bodyPr/>
              <a:lstStyle/>
              <a:p>
                <a:r>
                  <a:rPr lang="en-US" altLang="zh-CN" dirty="0"/>
                  <a:t>Create another five dimensionless parameter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𝜂</m:t>
                    </m:r>
                  </m:oMath>
                </a14:m>
                <a:endParaRPr lang="en-US" altLang="zh-CN" b="0" dirty="0"/>
              </a:p>
              <a:p>
                <a:endParaRPr lang="en-US" altLang="zh-CN" dirty="0"/>
              </a:p>
            </p:txBody>
          </p:sp>
        </mc:Choice>
        <mc:Fallback xmlns="">
          <p:sp>
            <p:nvSpPr>
              <p:cNvPr id="3" name="内容占位符 2">
                <a:extLst>
                  <a:ext uri="{FF2B5EF4-FFF2-40B4-BE49-F238E27FC236}">
                    <a16:creationId xmlns:a16="http://schemas.microsoft.com/office/drawing/2014/main" id="{FCA60464-3454-4DB9-9D3F-0C0192038F4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5185CA69-2989-40E6-BFF5-CE5BFE0D4A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123028" y="2940148"/>
            <a:ext cx="6246055" cy="3018926"/>
          </a:xfrm>
          <a:prstGeom prst="rect">
            <a:avLst/>
          </a:prstGeom>
        </p:spPr>
      </p:pic>
    </p:spTree>
    <p:extLst>
      <p:ext uri="{BB962C8B-B14F-4D97-AF65-F5344CB8AC3E}">
        <p14:creationId xmlns:p14="http://schemas.microsoft.com/office/powerpoint/2010/main" val="3904555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00073-72BA-4365-A049-1792EEF877E4}"/>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60464-3454-4DB9-9D3F-0C0192038F48}"/>
                  </a:ext>
                </a:extLst>
              </p:cNvPr>
              <p:cNvSpPr>
                <a:spLocks noGrp="1"/>
              </p:cNvSpPr>
              <p:nvPr>
                <p:ph idx="1"/>
              </p:nvPr>
            </p:nvSpPr>
            <p:spPr/>
            <p:txBody>
              <a:bodyPr>
                <a:normAutofit fontScale="92500" lnSpcReduction="20000"/>
              </a:bodyPr>
              <a:lstStyle/>
              <a:p>
                <a:pPr marL="0" indent="0">
                  <a:buNone/>
                </a:pPr>
                <a:r>
                  <a:rPr lang="en-US" altLang="zh-CN" b="0" dirty="0"/>
                  <a:t>And their meanings:</a:t>
                </a:r>
              </a:p>
              <a:p>
                <a14:m>
                  <m:oMath xmlns:m="http://schemas.openxmlformats.org/officeDocument/2006/math">
                    <m:r>
                      <a:rPr lang="en-US" altLang="zh-CN" b="0" i="1" smtClean="0">
                        <a:latin typeface="Cambria Math" panose="02040503050406030204" pitchFamily="18" charset="0"/>
                      </a:rPr>
                      <m:t>𝛾</m:t>
                    </m:r>
                    <m:r>
                      <a:rPr lang="en-US" altLang="zh-CN" b="0" i="1" smtClean="0">
                        <a:latin typeface="Cambria Math" panose="02040503050406030204" pitchFamily="18" charset="0"/>
                      </a:rPr>
                      <m:t>∈[−1,1]</m:t>
                    </m:r>
                  </m:oMath>
                </a14:m>
                <a:r>
                  <a:rPr lang="en-US" altLang="zh-CN" dirty="0"/>
                  <a:t>, difference of bump magnitude in two maps, or activity is shown up more in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𝐴</m:t>
                        </m:r>
                      </m:sub>
                    </m:sSub>
                  </m:oMath>
                </a14:m>
                <a:r>
                  <a:rPr lang="en-US" altLang="zh-CN" dirty="0"/>
                  <a:t> or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𝐵</m:t>
                        </m:r>
                      </m:sub>
                    </m:sSub>
                  </m:oMath>
                </a14:m>
                <a:r>
                  <a:rPr lang="en-US" altLang="zh-CN" dirty="0"/>
                  <a:t>.</a:t>
                </a:r>
              </a:p>
              <a:p>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&gt;0</m:t>
                    </m:r>
                  </m:oMath>
                </a14:m>
                <a:r>
                  <a:rPr lang="en-US" altLang="zh-CN" dirty="0"/>
                  <a:t>, scaling factor of the whole activity</a:t>
                </a:r>
              </a:p>
              <a:p>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e>
                    </m:d>
                  </m:oMath>
                </a14:m>
                <a:r>
                  <a:rPr lang="en-US" altLang="zh-CN" dirty="0"/>
                  <a:t>, spatial size of bump, -1 means no activity and 1 means all neurons are equally active. </a:t>
                </a:r>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m:t>
                        </m:r>
                      </m:sub>
                    </m:sSub>
                  </m:oMath>
                </a14:m>
                <a:r>
                  <a:rPr lang="en-US" altLang="zh-CN" dirty="0"/>
                  <a:t>, the location of bump in </a:t>
                </a:r>
                <a14:m>
                  <m:oMath xmlns:m="http://schemas.openxmlformats.org/officeDocument/2006/math">
                    <m:r>
                      <a:rPr lang="en-US" altLang="zh-CN" b="0" i="1" smtClean="0">
                        <a:latin typeface="Cambria Math" panose="02040503050406030204" pitchFamily="18" charset="0"/>
                      </a:rPr>
                      <m:t>𝜃</m:t>
                    </m:r>
                  </m:oMath>
                </a14:m>
                <a:r>
                  <a:rPr lang="en-US" altLang="zh-CN" dirty="0"/>
                  <a:t>, or the averaged location 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𝐴</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𝐵</m:t>
                        </m:r>
                      </m:sub>
                    </m:sSub>
                  </m:oMath>
                </a14:m>
                <a:r>
                  <a:rPr lang="en-US" altLang="zh-CN" dirty="0"/>
                  <a:t>, which isn't important because network is periodic on </a:t>
                </a:r>
                <a14:m>
                  <m:oMath xmlns:m="http://schemas.openxmlformats.org/officeDocument/2006/math">
                    <m:r>
                      <a:rPr lang="en-US" altLang="zh-CN" b="0" i="1" smtClean="0">
                        <a:latin typeface="Cambria Math" panose="02040503050406030204" pitchFamily="18" charset="0"/>
                      </a:rPr>
                      <m:t>𝜃</m:t>
                    </m:r>
                  </m:oMath>
                </a14:m>
                <a:r>
                  <a:rPr lang="en-US" altLang="zh-CN" dirty="0"/>
                  <a:t>. This parameter is ignored during the study of attractor.</a:t>
                </a:r>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Ψ</m:t>
                        </m:r>
                      </m:e>
                      <m:sub>
                        <m:r>
                          <a:rPr lang="en-US" altLang="zh-CN" b="0" i="1" smtClean="0">
                            <a:latin typeface="Cambria Math" panose="02040503050406030204" pitchFamily="18" charset="0"/>
                          </a:rPr>
                          <m:t>−</m:t>
                        </m:r>
                      </m:sub>
                    </m:sSub>
                  </m:oMath>
                </a14:m>
                <a:r>
                  <a:rPr lang="en-US" altLang="zh-CN" dirty="0"/>
                  <a:t>, the location of bump in </a:t>
                </a:r>
                <a14:m>
                  <m:oMath xmlns:m="http://schemas.openxmlformats.org/officeDocument/2006/math">
                    <m:r>
                      <a:rPr lang="en-US" altLang="zh-CN" b="0" i="1" smtClean="0">
                        <a:latin typeface="Cambria Math" panose="02040503050406030204" pitchFamily="18" charset="0"/>
                      </a:rPr>
                      <m:t>𝑅</m:t>
                    </m:r>
                  </m:oMath>
                </a14:m>
                <a:r>
                  <a:rPr lang="en-US" altLang="zh-CN" dirty="0"/>
                  <a:t>, or the difference of location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𝐴</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𝐵</m:t>
                        </m:r>
                      </m:sub>
                    </m:sSub>
                  </m:oMath>
                </a14:m>
                <a:r>
                  <a:rPr lang="en-US" altLang="zh-CN" dirty="0"/>
                  <a:t>. This parameter can only be ignored when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=1</m:t>
                    </m:r>
                  </m:oMath>
                </a14:m>
                <a:r>
                  <a:rPr lang="en-US" altLang="zh-CN" dirty="0"/>
                  <a:t>, where the network degenerate to a torus.</a:t>
                </a:r>
                <a:endParaRPr lang="en-US" altLang="zh-CN" b="0" dirty="0"/>
              </a:p>
              <a:p>
                <a:endParaRPr lang="en-US" altLang="zh-CN" dirty="0"/>
              </a:p>
            </p:txBody>
          </p:sp>
        </mc:Choice>
        <mc:Fallback xmlns="">
          <p:sp>
            <p:nvSpPr>
              <p:cNvPr id="3" name="内容占位符 2">
                <a:extLst>
                  <a:ext uri="{FF2B5EF4-FFF2-40B4-BE49-F238E27FC236}">
                    <a16:creationId xmlns:a16="http://schemas.microsoft.com/office/drawing/2014/main" id="{FCA60464-3454-4DB9-9D3F-0C0192038F48}"/>
                  </a:ext>
                </a:extLst>
              </p:cNvPr>
              <p:cNvSpPr>
                <a:spLocks noGrp="1" noRot="1" noChangeAspect="1" noMove="1" noResize="1" noEditPoints="1" noAdjustHandles="1" noChangeArrowheads="1" noChangeShapeType="1" noTextEdit="1"/>
              </p:cNvSpPr>
              <p:nvPr>
                <p:ph idx="1"/>
              </p:nvPr>
            </p:nvSpPr>
            <p:spPr>
              <a:blipFill>
                <a:blip r:embed="rId2"/>
                <a:stretch>
                  <a:fillRect l="-1043" t="-3501" r="-986"/>
                </a:stretch>
              </a:blipFill>
            </p:spPr>
            <p:txBody>
              <a:bodyPr/>
              <a:lstStyle/>
              <a:p>
                <a:r>
                  <a:rPr lang="en-US">
                    <a:noFill/>
                  </a:rPr>
                  <a:t> </a:t>
                </a:r>
              </a:p>
            </p:txBody>
          </p:sp>
        </mc:Fallback>
      </mc:AlternateContent>
    </p:spTree>
    <p:extLst>
      <p:ext uri="{BB962C8B-B14F-4D97-AF65-F5344CB8AC3E}">
        <p14:creationId xmlns:p14="http://schemas.microsoft.com/office/powerpoint/2010/main" val="791497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E76B9-9977-4B3B-BD9B-BF78C2169669}"/>
              </a:ext>
            </a:extLst>
          </p:cNvPr>
          <p:cNvSpPr>
            <a:spLocks noGrp="1"/>
          </p:cNvSpPr>
          <p:nvPr>
            <p:ph type="title"/>
          </p:nvPr>
        </p:nvSpPr>
        <p:spPr/>
        <p:txBody>
          <a:bodyPr/>
          <a:lstStyle/>
          <a:p>
            <a:r>
              <a:rPr lang="en-US" dirty="0"/>
              <a:t>Attractors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CD5122-5CBD-4AC9-B65C-7F149F8C7CCC}"/>
                  </a:ext>
                </a:extLst>
              </p:cNvPr>
              <p:cNvSpPr>
                <a:spLocks noGrp="1"/>
              </p:cNvSpPr>
              <p:nvPr>
                <p:ph idx="1"/>
              </p:nvPr>
            </p:nvSpPr>
            <p:spPr/>
            <p:txBody>
              <a:bodyPr/>
              <a:lstStyle/>
              <a:p>
                <a:r>
                  <a:rPr lang="en-US" dirty="0"/>
                  <a:t>Depending on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𝜇</m:t>
                    </m:r>
                  </m:oMath>
                </a14:m>
                <a:r>
                  <a:rPr lang="en-US" dirty="0"/>
                  <a:t>, there are four kind of attractors:</a:t>
                </a:r>
              </a:p>
              <a:p>
                <a:r>
                  <a:rPr lang="en-US" dirty="0"/>
                  <a:t>Homogeneous, Single ring, Double ring and Cylinder.</a:t>
                </a:r>
              </a:p>
            </p:txBody>
          </p:sp>
        </mc:Choice>
        <mc:Fallback xmlns="">
          <p:sp>
            <p:nvSpPr>
              <p:cNvPr id="3" name="内容占位符 2">
                <a:extLst>
                  <a:ext uri="{FF2B5EF4-FFF2-40B4-BE49-F238E27FC236}">
                    <a16:creationId xmlns:a16="http://schemas.microsoft.com/office/drawing/2014/main" id="{DBCD5122-5CBD-4AC9-B65C-7F149F8C7CCC}"/>
                  </a:ext>
                </a:extLst>
              </p:cNvPr>
              <p:cNvSpPr>
                <a:spLocks noGrp="1" noRot="1" noChangeAspect="1" noMove="1" noResize="1" noEditPoints="1" noAdjustHandles="1" noChangeArrowheads="1" noChangeShapeType="1" noTextEdit="1"/>
              </p:cNvSpPr>
              <p:nvPr>
                <p:ph idx="1"/>
              </p:nvPr>
            </p:nvSpPr>
            <p:spPr>
              <a:blipFill>
                <a:blip r:embed="rId2"/>
                <a:stretch>
                  <a:fillRect l="-1043" t="-2381" r="-290"/>
                </a:stretch>
              </a:blipFill>
            </p:spPr>
            <p:txBody>
              <a:bodyPr/>
              <a:lstStyle/>
              <a:p>
                <a:r>
                  <a:rPr lang="en-US">
                    <a:noFill/>
                  </a:rPr>
                  <a:t> </a:t>
                </a:r>
              </a:p>
            </p:txBody>
          </p:sp>
        </mc:Fallback>
      </mc:AlternateContent>
    </p:spTree>
    <p:extLst>
      <p:ext uri="{BB962C8B-B14F-4D97-AF65-F5344CB8AC3E}">
        <p14:creationId xmlns:p14="http://schemas.microsoft.com/office/powerpoint/2010/main" val="163023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3AB5E3-FF4E-4E24-B3A4-C9D5627F01E7}"/>
                  </a:ext>
                </a:extLst>
              </p:cNvPr>
              <p:cNvSpPr txBox="1"/>
              <p:nvPr/>
            </p:nvSpPr>
            <p:spPr>
              <a:xfrm>
                <a:off x="11792778" y="1873653"/>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9" name="文本框 8">
                <a:extLst>
                  <a:ext uri="{FF2B5EF4-FFF2-40B4-BE49-F238E27FC236}">
                    <a16:creationId xmlns:a16="http://schemas.microsoft.com/office/drawing/2014/main" id="{653AB5E3-FF4E-4E24-B3A4-C9D5627F01E7}"/>
                  </a:ext>
                </a:extLst>
              </p:cNvPr>
              <p:cNvSpPr txBox="1">
                <a:spLocks noRot="1" noChangeAspect="1" noMove="1" noResize="1" noEditPoints="1" noAdjustHandles="1" noChangeArrowheads="1" noChangeShapeType="1" noTextEdit="1"/>
              </p:cNvSpPr>
              <p:nvPr/>
            </p:nvSpPr>
            <p:spPr>
              <a:xfrm>
                <a:off x="11792778" y="1873653"/>
                <a:ext cx="51661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0287480-ADC0-4CA3-98D2-BA06AA004B52}"/>
                  </a:ext>
                </a:extLst>
              </p:cNvPr>
              <p:cNvSpPr txBox="1"/>
              <p:nvPr/>
            </p:nvSpPr>
            <p:spPr>
              <a:xfrm>
                <a:off x="10002078" y="178203"/>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10" name="文本框 9">
                <a:extLst>
                  <a:ext uri="{FF2B5EF4-FFF2-40B4-BE49-F238E27FC236}">
                    <a16:creationId xmlns:a16="http://schemas.microsoft.com/office/drawing/2014/main" id="{40287480-ADC0-4CA3-98D2-BA06AA004B52}"/>
                  </a:ext>
                </a:extLst>
              </p:cNvPr>
              <p:cNvSpPr txBox="1">
                <a:spLocks noRot="1" noChangeAspect="1" noMove="1" noResize="1" noEditPoints="1" noAdjustHandles="1" noChangeArrowheads="1" noChangeShapeType="1" noTextEdit="1"/>
              </p:cNvSpPr>
              <p:nvPr/>
            </p:nvSpPr>
            <p:spPr>
              <a:xfrm>
                <a:off x="10002078" y="178203"/>
                <a:ext cx="51661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D2DE5F-0BB5-4CE9-A57B-F0CBAE5DDA88}"/>
                  </a:ext>
                </a:extLst>
              </p:cNvPr>
              <p:cNvSpPr txBox="1"/>
              <p:nvPr/>
            </p:nvSpPr>
            <p:spPr>
              <a:xfrm>
                <a:off x="11164128" y="2073678"/>
                <a:ext cx="296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𝐴</m:t>
                          </m:r>
                        </m:sub>
                      </m:sSub>
                    </m:oMath>
                  </m:oMathPara>
                </a14:m>
                <a:endParaRPr lang="en-US" b="0" dirty="0"/>
              </a:p>
            </p:txBody>
          </p:sp>
        </mc:Choice>
        <mc:Fallback xmlns="">
          <p:sp>
            <p:nvSpPr>
              <p:cNvPr id="13" name="文本框 12">
                <a:extLst>
                  <a:ext uri="{FF2B5EF4-FFF2-40B4-BE49-F238E27FC236}">
                    <a16:creationId xmlns:a16="http://schemas.microsoft.com/office/drawing/2014/main" id="{19D2DE5F-0BB5-4CE9-A57B-F0CBAE5DDA88}"/>
                  </a:ext>
                </a:extLst>
              </p:cNvPr>
              <p:cNvSpPr txBox="1">
                <a:spLocks noRot="1" noChangeAspect="1" noMove="1" noResize="1" noEditPoints="1" noAdjustHandles="1" noChangeArrowheads="1" noChangeShapeType="1" noTextEdit="1"/>
              </p:cNvSpPr>
              <p:nvPr/>
            </p:nvSpPr>
            <p:spPr>
              <a:xfrm>
                <a:off x="11164128" y="2073678"/>
                <a:ext cx="296170" cy="276999"/>
              </a:xfrm>
              <a:prstGeom prst="rect">
                <a:avLst/>
              </a:prstGeom>
              <a:blipFill>
                <a:blip r:embed="rId4"/>
                <a:stretch>
                  <a:fillRect l="-16327" r="-612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707CA3B-81C3-4FA9-857B-666DFA28C9F1}"/>
                  </a:ext>
                </a:extLst>
              </p:cNvPr>
              <p:cNvSpPr txBox="1"/>
              <p:nvPr/>
            </p:nvSpPr>
            <p:spPr>
              <a:xfrm>
                <a:off x="9954453" y="987828"/>
                <a:ext cx="312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𝐵</m:t>
                          </m:r>
                        </m:sub>
                      </m:sSub>
                    </m:oMath>
                  </m:oMathPara>
                </a14:m>
                <a:endParaRPr lang="en-US" b="0" dirty="0"/>
              </a:p>
            </p:txBody>
          </p:sp>
        </mc:Choice>
        <mc:Fallback xmlns="">
          <p:sp>
            <p:nvSpPr>
              <p:cNvPr id="14" name="文本框 13">
                <a:extLst>
                  <a:ext uri="{FF2B5EF4-FFF2-40B4-BE49-F238E27FC236}">
                    <a16:creationId xmlns:a16="http://schemas.microsoft.com/office/drawing/2014/main" id="{C707CA3B-81C3-4FA9-857B-666DFA28C9F1}"/>
                  </a:ext>
                </a:extLst>
              </p:cNvPr>
              <p:cNvSpPr txBox="1">
                <a:spLocks noRot="1" noChangeAspect="1" noMove="1" noResize="1" noEditPoints="1" noAdjustHandles="1" noChangeArrowheads="1" noChangeShapeType="1" noTextEdit="1"/>
              </p:cNvSpPr>
              <p:nvPr/>
            </p:nvSpPr>
            <p:spPr>
              <a:xfrm>
                <a:off x="9954453" y="987828"/>
                <a:ext cx="312073" cy="276999"/>
              </a:xfrm>
              <a:prstGeom prst="rect">
                <a:avLst/>
              </a:prstGeom>
              <a:blipFill>
                <a:blip r:embed="rId5"/>
                <a:stretch>
                  <a:fillRect l="-17647" r="-39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380D027-8AD9-4DF9-BDBF-BC832EEF188A}"/>
                  </a:ext>
                </a:extLst>
              </p:cNvPr>
              <p:cNvSpPr txBox="1"/>
              <p:nvPr/>
            </p:nvSpPr>
            <p:spPr>
              <a:xfrm>
                <a:off x="8325678" y="1683153"/>
                <a:ext cx="1990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b="0" dirty="0"/>
              </a:p>
            </p:txBody>
          </p:sp>
        </mc:Choice>
        <mc:Fallback xmlns="">
          <p:sp>
            <p:nvSpPr>
              <p:cNvPr id="15" name="文本框 14">
                <a:extLst>
                  <a:ext uri="{FF2B5EF4-FFF2-40B4-BE49-F238E27FC236}">
                    <a16:creationId xmlns:a16="http://schemas.microsoft.com/office/drawing/2014/main" id="{5380D027-8AD9-4DF9-BDBF-BC832EEF188A}"/>
                  </a:ext>
                </a:extLst>
              </p:cNvPr>
              <p:cNvSpPr txBox="1">
                <a:spLocks noRot="1" noChangeAspect="1" noMove="1" noResize="1" noEditPoints="1" noAdjustHandles="1" noChangeArrowheads="1" noChangeShapeType="1" noTextEdit="1"/>
              </p:cNvSpPr>
              <p:nvPr/>
            </p:nvSpPr>
            <p:spPr>
              <a:xfrm>
                <a:off x="8325678" y="1683153"/>
                <a:ext cx="199093" cy="276999"/>
              </a:xfrm>
              <a:prstGeom prst="rect">
                <a:avLst/>
              </a:prstGeom>
              <a:blipFill>
                <a:blip r:embed="rId6"/>
                <a:stretch>
                  <a:fillRect l="-28125" r="-2187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A3A055D-9A9C-4A5F-B485-6B2E62E87AC6}"/>
                  </a:ext>
                </a:extLst>
              </p:cNvPr>
              <p:cNvSpPr txBox="1"/>
              <p:nvPr/>
            </p:nvSpPr>
            <p:spPr>
              <a:xfrm>
                <a:off x="6906453" y="968778"/>
                <a:ext cx="1765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oMath>
                  </m:oMathPara>
                </a14:m>
                <a:endParaRPr lang="en-US" b="0" dirty="0"/>
              </a:p>
            </p:txBody>
          </p:sp>
        </mc:Choice>
        <mc:Fallback xmlns="">
          <p:sp>
            <p:nvSpPr>
              <p:cNvPr id="17" name="文本框 16">
                <a:extLst>
                  <a:ext uri="{FF2B5EF4-FFF2-40B4-BE49-F238E27FC236}">
                    <a16:creationId xmlns:a16="http://schemas.microsoft.com/office/drawing/2014/main" id="{3A3A055D-9A9C-4A5F-B485-6B2E62E87AC6}"/>
                  </a:ext>
                </a:extLst>
              </p:cNvPr>
              <p:cNvSpPr txBox="1">
                <a:spLocks noRot="1" noChangeAspect="1" noMove="1" noResize="1" noEditPoints="1" noAdjustHandles="1" noChangeArrowheads="1" noChangeShapeType="1" noTextEdit="1"/>
              </p:cNvSpPr>
              <p:nvPr/>
            </p:nvSpPr>
            <p:spPr>
              <a:xfrm>
                <a:off x="6906453" y="968778"/>
                <a:ext cx="176587" cy="276999"/>
              </a:xfrm>
              <a:prstGeom prst="rect">
                <a:avLst/>
              </a:prstGeom>
              <a:blipFill>
                <a:blip r:embed="rId7"/>
                <a:stretch>
                  <a:fillRect l="-17241"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2290C2A-3897-4007-92D0-6AECD31FDC14}"/>
                  </a:ext>
                </a:extLst>
              </p:cNvPr>
              <p:cNvSpPr txBox="1"/>
              <p:nvPr/>
            </p:nvSpPr>
            <p:spPr>
              <a:xfrm>
                <a:off x="10211628" y="1749828"/>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18" name="文本框 17">
                <a:extLst>
                  <a:ext uri="{FF2B5EF4-FFF2-40B4-BE49-F238E27FC236}">
                    <a16:creationId xmlns:a16="http://schemas.microsoft.com/office/drawing/2014/main" id="{B2290C2A-3897-4007-92D0-6AECD31FDC14}"/>
                  </a:ext>
                </a:extLst>
              </p:cNvPr>
              <p:cNvSpPr txBox="1">
                <a:spLocks noRot="1" noChangeAspect="1" noMove="1" noResize="1" noEditPoints="1" noAdjustHandles="1" noChangeArrowheads="1" noChangeShapeType="1" noTextEdit="1"/>
              </p:cNvSpPr>
              <p:nvPr/>
            </p:nvSpPr>
            <p:spPr>
              <a:xfrm>
                <a:off x="10211628" y="1749828"/>
                <a:ext cx="190757" cy="276999"/>
              </a:xfrm>
              <a:prstGeom prst="rect">
                <a:avLst/>
              </a:prstGeom>
              <a:blipFill>
                <a:blip r:embed="rId8"/>
                <a:stretch>
                  <a:fillRect l="-25806" r="-2903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D3DD6EB-E94F-4A80-BD2C-31D1A860CF01}"/>
                  </a:ext>
                </a:extLst>
              </p:cNvPr>
              <p:cNvSpPr txBox="1"/>
              <p:nvPr/>
            </p:nvSpPr>
            <p:spPr>
              <a:xfrm>
                <a:off x="10440228" y="1949853"/>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19" name="文本框 18">
                <a:extLst>
                  <a:ext uri="{FF2B5EF4-FFF2-40B4-BE49-F238E27FC236}">
                    <a16:creationId xmlns:a16="http://schemas.microsoft.com/office/drawing/2014/main" id="{7D3DD6EB-E94F-4A80-BD2C-31D1A860CF01}"/>
                  </a:ext>
                </a:extLst>
              </p:cNvPr>
              <p:cNvSpPr txBox="1">
                <a:spLocks noRot="1" noChangeAspect="1" noMove="1" noResize="1" noEditPoints="1" noAdjustHandles="1" noChangeArrowheads="1" noChangeShapeType="1" noTextEdit="1"/>
              </p:cNvSpPr>
              <p:nvPr/>
            </p:nvSpPr>
            <p:spPr>
              <a:xfrm>
                <a:off x="10440228" y="1949853"/>
                <a:ext cx="190757" cy="276999"/>
              </a:xfrm>
              <a:prstGeom prst="rect">
                <a:avLst/>
              </a:prstGeom>
              <a:blipFill>
                <a:blip r:embed="rId9"/>
                <a:stretch>
                  <a:fillRect l="-29032" r="-25806"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B7FB656-D0F8-4E4C-B26C-548CC6CD4049}"/>
                  </a:ext>
                </a:extLst>
              </p:cNvPr>
              <p:cNvSpPr txBox="1"/>
              <p:nvPr/>
            </p:nvSpPr>
            <p:spPr>
              <a:xfrm>
                <a:off x="7220778" y="1559328"/>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20" name="文本框 19">
                <a:extLst>
                  <a:ext uri="{FF2B5EF4-FFF2-40B4-BE49-F238E27FC236}">
                    <a16:creationId xmlns:a16="http://schemas.microsoft.com/office/drawing/2014/main" id="{3B7FB656-D0F8-4E4C-B26C-548CC6CD4049}"/>
                  </a:ext>
                </a:extLst>
              </p:cNvPr>
              <p:cNvSpPr txBox="1">
                <a:spLocks noRot="1" noChangeAspect="1" noMove="1" noResize="1" noEditPoints="1" noAdjustHandles="1" noChangeArrowheads="1" noChangeShapeType="1" noTextEdit="1"/>
              </p:cNvSpPr>
              <p:nvPr/>
            </p:nvSpPr>
            <p:spPr>
              <a:xfrm>
                <a:off x="7220778" y="1559328"/>
                <a:ext cx="190757" cy="276999"/>
              </a:xfrm>
              <a:prstGeom prst="rect">
                <a:avLst/>
              </a:prstGeom>
              <a:blipFill>
                <a:blip r:embed="rId10"/>
                <a:stretch>
                  <a:fillRect l="-29032" r="-25806"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39F1831-62B8-488B-82D9-A2E043F69726}"/>
                  </a:ext>
                </a:extLst>
              </p:cNvPr>
              <p:cNvSpPr txBox="1"/>
              <p:nvPr/>
            </p:nvSpPr>
            <p:spPr>
              <a:xfrm>
                <a:off x="9278178" y="1521228"/>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22" name="文本框 21">
                <a:extLst>
                  <a:ext uri="{FF2B5EF4-FFF2-40B4-BE49-F238E27FC236}">
                    <a16:creationId xmlns:a16="http://schemas.microsoft.com/office/drawing/2014/main" id="{839F1831-62B8-488B-82D9-A2E043F69726}"/>
                  </a:ext>
                </a:extLst>
              </p:cNvPr>
              <p:cNvSpPr txBox="1">
                <a:spLocks noRot="1" noChangeAspect="1" noMove="1" noResize="1" noEditPoints="1" noAdjustHandles="1" noChangeArrowheads="1" noChangeShapeType="1" noTextEdit="1"/>
              </p:cNvSpPr>
              <p:nvPr/>
            </p:nvSpPr>
            <p:spPr>
              <a:xfrm>
                <a:off x="9278178" y="1521228"/>
                <a:ext cx="5166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CB33DCA-3D72-41DC-B34F-8ADD958CED5F}"/>
                  </a:ext>
                </a:extLst>
              </p:cNvPr>
              <p:cNvSpPr txBox="1"/>
              <p:nvPr/>
            </p:nvSpPr>
            <p:spPr>
              <a:xfrm>
                <a:off x="6496878" y="1378353"/>
                <a:ext cx="8035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oMath>
                  </m:oMathPara>
                </a14:m>
                <a:endParaRPr lang="en-US" b="0" dirty="0"/>
              </a:p>
            </p:txBody>
          </p:sp>
        </mc:Choice>
        <mc:Fallback xmlns="">
          <p:sp>
            <p:nvSpPr>
              <p:cNvPr id="23" name="文本框 22">
                <a:extLst>
                  <a:ext uri="{FF2B5EF4-FFF2-40B4-BE49-F238E27FC236}">
                    <a16:creationId xmlns:a16="http://schemas.microsoft.com/office/drawing/2014/main" id="{1CB33DCA-3D72-41DC-B34F-8ADD958CED5F}"/>
                  </a:ext>
                </a:extLst>
              </p:cNvPr>
              <p:cNvSpPr txBox="1">
                <a:spLocks noRot="1" noChangeAspect="1" noMove="1" noResize="1" noEditPoints="1" noAdjustHandles="1" noChangeArrowheads="1" noChangeShapeType="1" noTextEdit="1"/>
              </p:cNvSpPr>
              <p:nvPr/>
            </p:nvSpPr>
            <p:spPr>
              <a:xfrm>
                <a:off x="6496878" y="1378353"/>
                <a:ext cx="803553" cy="369332"/>
              </a:xfrm>
              <a:prstGeom prst="rect">
                <a:avLst/>
              </a:prstGeom>
              <a:blipFill>
                <a:blip r:embed="rId1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9F01ECD-8548-4B72-A70F-3F00A084F9B1}"/>
                  </a:ext>
                </a:extLst>
              </p:cNvPr>
              <p:cNvSpPr txBox="1"/>
              <p:nvPr/>
            </p:nvSpPr>
            <p:spPr>
              <a:xfrm>
                <a:off x="6668328" y="559203"/>
                <a:ext cx="6304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oMath>
                  </m:oMathPara>
                </a14:m>
                <a:endParaRPr lang="en-US" b="0" dirty="0"/>
              </a:p>
            </p:txBody>
          </p:sp>
        </mc:Choice>
        <mc:Fallback xmlns="">
          <p:sp>
            <p:nvSpPr>
              <p:cNvPr id="24" name="文本框 23">
                <a:extLst>
                  <a:ext uri="{FF2B5EF4-FFF2-40B4-BE49-F238E27FC236}">
                    <a16:creationId xmlns:a16="http://schemas.microsoft.com/office/drawing/2014/main" id="{79F01ECD-8548-4B72-A70F-3F00A084F9B1}"/>
                  </a:ext>
                </a:extLst>
              </p:cNvPr>
              <p:cNvSpPr txBox="1">
                <a:spLocks noRot="1" noChangeAspect="1" noMove="1" noResize="1" noEditPoints="1" noAdjustHandles="1" noChangeArrowheads="1" noChangeShapeType="1" noTextEdit="1"/>
              </p:cNvSpPr>
              <p:nvPr/>
            </p:nvSpPr>
            <p:spPr>
              <a:xfrm>
                <a:off x="6668328" y="559203"/>
                <a:ext cx="630429" cy="369332"/>
              </a:xfrm>
              <a:prstGeom prst="rect">
                <a:avLst/>
              </a:prstGeom>
              <a:blipFill>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AACD8F8-2F1C-44F7-8B14-AC0D9B7CF90D}"/>
                  </a:ext>
                </a:extLst>
              </p:cNvPr>
              <p:cNvSpPr txBox="1"/>
              <p:nvPr/>
            </p:nvSpPr>
            <p:spPr>
              <a:xfrm>
                <a:off x="8360307" y="2168928"/>
                <a:ext cx="2755242" cy="646331"/>
              </a:xfrm>
              <a:prstGeom prst="rect">
                <a:avLst/>
              </a:prstGeom>
              <a:noFill/>
            </p:spPr>
            <p:txBody>
              <a:bodyPr wrap="none" rtlCol="0">
                <a:spAutoFit/>
              </a:bodyPr>
              <a:lstStyle/>
              <a:p>
                <a:pPr algn="ctr"/>
                <a:r>
                  <a:rPr lang="en-US" dirty="0"/>
                  <a:t>Single ring</a:t>
                </a:r>
              </a:p>
              <a:p>
                <a:pPr algn="ctr"/>
                <a:r>
                  <a:rPr lang="en-US" dirty="0"/>
                  <a:t>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rPr>
                      <m:t>=−10</m:t>
                    </m:r>
                  </m:oMath>
                </a14:m>
                <a:endParaRPr lang="en-US" dirty="0"/>
              </a:p>
            </p:txBody>
          </p:sp>
        </mc:Choice>
        <mc:Fallback xmlns="">
          <p:sp>
            <p:nvSpPr>
              <p:cNvPr id="25" name="文本框 24">
                <a:extLst>
                  <a:ext uri="{FF2B5EF4-FFF2-40B4-BE49-F238E27FC236}">
                    <a16:creationId xmlns:a16="http://schemas.microsoft.com/office/drawing/2014/main" id="{3AACD8F8-2F1C-44F7-8B14-AC0D9B7CF90D}"/>
                  </a:ext>
                </a:extLst>
              </p:cNvPr>
              <p:cNvSpPr txBox="1">
                <a:spLocks noRot="1" noChangeAspect="1" noMove="1" noResize="1" noEditPoints="1" noAdjustHandles="1" noChangeArrowheads="1" noChangeShapeType="1" noTextEdit="1"/>
              </p:cNvSpPr>
              <p:nvPr/>
            </p:nvSpPr>
            <p:spPr>
              <a:xfrm>
                <a:off x="8360307" y="2168928"/>
                <a:ext cx="2755242" cy="646331"/>
              </a:xfrm>
              <a:prstGeom prst="rect">
                <a:avLst/>
              </a:prstGeom>
              <a:blipFill>
                <a:blip r:embed="rId14"/>
                <a:stretch>
                  <a:fillRect t="-5660"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A26D831-0391-4F56-841D-D571DA64E30A}"/>
                  </a:ext>
                </a:extLst>
              </p:cNvPr>
              <p:cNvSpPr txBox="1"/>
              <p:nvPr/>
            </p:nvSpPr>
            <p:spPr>
              <a:xfrm>
                <a:off x="8500697" y="4144330"/>
                <a:ext cx="2755242" cy="646331"/>
              </a:xfrm>
              <a:prstGeom prst="rect">
                <a:avLst/>
              </a:prstGeom>
              <a:noFill/>
            </p:spPr>
            <p:txBody>
              <a:bodyPr wrap="none" rtlCol="0">
                <a:spAutoFit/>
              </a:bodyPr>
              <a:lstStyle/>
              <a:p>
                <a:pPr algn="ctr"/>
                <a:r>
                  <a:rPr lang="en-US" dirty="0"/>
                  <a:t>Double ring</a:t>
                </a:r>
              </a:p>
              <a:p>
                <a:pPr algn="ctr"/>
                <a:r>
                  <a:rPr lang="en-US" dirty="0"/>
                  <a:t>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r>
                      <a:rPr lang="en-US" b="0" i="1" smtClean="0">
                        <a:latin typeface="Cambria Math" panose="02040503050406030204" pitchFamily="18" charset="0"/>
                      </a:rPr>
                      <m:t>=6,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rPr>
                      <m:t>=−10</m:t>
                    </m:r>
                  </m:oMath>
                </a14:m>
                <a:endParaRPr lang="en-US" dirty="0"/>
              </a:p>
            </p:txBody>
          </p:sp>
        </mc:Choice>
        <mc:Fallback xmlns="">
          <p:sp>
            <p:nvSpPr>
              <p:cNvPr id="30" name="文本框 29">
                <a:extLst>
                  <a:ext uri="{FF2B5EF4-FFF2-40B4-BE49-F238E27FC236}">
                    <a16:creationId xmlns:a16="http://schemas.microsoft.com/office/drawing/2014/main" id="{1A26D831-0391-4F56-841D-D571DA64E30A}"/>
                  </a:ext>
                </a:extLst>
              </p:cNvPr>
              <p:cNvSpPr txBox="1">
                <a:spLocks noRot="1" noChangeAspect="1" noMove="1" noResize="1" noEditPoints="1" noAdjustHandles="1" noChangeArrowheads="1" noChangeShapeType="1" noTextEdit="1"/>
              </p:cNvSpPr>
              <p:nvPr/>
            </p:nvSpPr>
            <p:spPr>
              <a:xfrm>
                <a:off x="8500697" y="4144330"/>
                <a:ext cx="2755242" cy="646331"/>
              </a:xfrm>
              <a:prstGeom prst="rect">
                <a:avLst/>
              </a:prstGeom>
              <a:blipFill>
                <a:blip r:embed="rId15"/>
                <a:stretch>
                  <a:fillRect t="-5660"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E0D407A-CFD5-4C22-9D1D-D1588E93B014}"/>
                  </a:ext>
                </a:extLst>
              </p:cNvPr>
              <p:cNvSpPr txBox="1"/>
              <p:nvPr/>
            </p:nvSpPr>
            <p:spPr>
              <a:xfrm>
                <a:off x="8423325" y="6211669"/>
                <a:ext cx="2883483" cy="646331"/>
              </a:xfrm>
              <a:prstGeom prst="rect">
                <a:avLst/>
              </a:prstGeom>
              <a:noFill/>
            </p:spPr>
            <p:txBody>
              <a:bodyPr wrap="none" rtlCol="0">
                <a:spAutoFit/>
              </a:bodyPr>
              <a:lstStyle/>
              <a:p>
                <a:pPr algn="ctr"/>
                <a:r>
                  <a:rPr lang="en-US" dirty="0"/>
                  <a:t>Cylinder</a:t>
                </a:r>
              </a:p>
              <a:p>
                <a:pPr algn="ctr"/>
                <a:r>
                  <a:rPr lang="en-US" dirty="0"/>
                  <a:t>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r>
                      <a:rPr lang="en-US" b="0" i="1" smtClean="0">
                        <a:latin typeface="Cambria Math" panose="02040503050406030204" pitchFamily="18" charset="0"/>
                      </a:rPr>
                      <m:t>=50,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rPr>
                      <m:t>=−50</m:t>
                    </m:r>
                  </m:oMath>
                </a14:m>
                <a:endParaRPr lang="en-US" dirty="0"/>
              </a:p>
            </p:txBody>
          </p:sp>
        </mc:Choice>
        <mc:Fallback xmlns="">
          <p:sp>
            <p:nvSpPr>
              <p:cNvPr id="35" name="文本框 34">
                <a:extLst>
                  <a:ext uri="{FF2B5EF4-FFF2-40B4-BE49-F238E27FC236}">
                    <a16:creationId xmlns:a16="http://schemas.microsoft.com/office/drawing/2014/main" id="{FE0D407A-CFD5-4C22-9D1D-D1588E93B014}"/>
                  </a:ext>
                </a:extLst>
              </p:cNvPr>
              <p:cNvSpPr txBox="1">
                <a:spLocks noRot="1" noChangeAspect="1" noMove="1" noResize="1" noEditPoints="1" noAdjustHandles="1" noChangeArrowheads="1" noChangeShapeType="1" noTextEdit="1"/>
              </p:cNvSpPr>
              <p:nvPr/>
            </p:nvSpPr>
            <p:spPr>
              <a:xfrm>
                <a:off x="8423325" y="6211669"/>
                <a:ext cx="2883483" cy="646331"/>
              </a:xfrm>
              <a:prstGeom prst="rect">
                <a:avLst/>
              </a:prstGeom>
              <a:blipFill>
                <a:blip r:embed="rId16"/>
                <a:stretch>
                  <a:fillRect t="-5660" b="-4717"/>
                </a:stretch>
              </a:blipFill>
            </p:spPr>
            <p:txBody>
              <a:bodyPr/>
              <a:lstStyle/>
              <a:p>
                <a:r>
                  <a:rPr lang="en-US">
                    <a:noFill/>
                  </a:rPr>
                  <a:t> </a:t>
                </a:r>
              </a:p>
            </p:txBody>
          </p:sp>
        </mc:Fallback>
      </mc:AlternateContent>
      <p:pic>
        <p:nvPicPr>
          <p:cNvPr id="3" name="图片 2">
            <a:extLst>
              <a:ext uri="{FF2B5EF4-FFF2-40B4-BE49-F238E27FC236}">
                <a16:creationId xmlns:a16="http://schemas.microsoft.com/office/drawing/2014/main" id="{7008C9DC-28DA-4C18-8240-0C4F5A363A31}"/>
              </a:ext>
            </a:extLst>
          </p:cNvPr>
          <p:cNvPicPr>
            <a:picLocks noChangeAspect="1"/>
          </p:cNvPicPr>
          <p:nvPr/>
        </p:nvPicPr>
        <p:blipFill rotWithShape="1">
          <a:blip r:embed="rId17">
            <a:extLst>
              <a:ext uri="{28A0092B-C50C-407E-A947-70E740481C1C}">
                <a14:useLocalDpi xmlns:a14="http://schemas.microsoft.com/office/drawing/2010/main" val="0"/>
              </a:ext>
            </a:extLst>
          </a:blip>
          <a:srcRect l="19751" t="12171" r="20087" b="32322"/>
          <a:stretch/>
        </p:blipFill>
        <p:spPr>
          <a:xfrm>
            <a:off x="7288696" y="628778"/>
            <a:ext cx="2372140" cy="967408"/>
          </a:xfrm>
          <a:prstGeom prst="rect">
            <a:avLst/>
          </a:prstGeom>
        </p:spPr>
      </p:pic>
      <p:pic>
        <p:nvPicPr>
          <p:cNvPr id="6" name="图片 5">
            <a:extLst>
              <a:ext uri="{FF2B5EF4-FFF2-40B4-BE49-F238E27FC236}">
                <a16:creationId xmlns:a16="http://schemas.microsoft.com/office/drawing/2014/main" id="{54F05E00-BCCB-4A5E-BC33-AAF18E799164}"/>
              </a:ext>
            </a:extLst>
          </p:cNvPr>
          <p:cNvPicPr>
            <a:picLocks noChangeAspect="1"/>
          </p:cNvPicPr>
          <p:nvPr/>
        </p:nvPicPr>
        <p:blipFill rotWithShape="1">
          <a:blip r:embed="rId18">
            <a:extLst>
              <a:ext uri="{28A0092B-C50C-407E-A947-70E740481C1C}">
                <a14:useLocalDpi xmlns:a14="http://schemas.microsoft.com/office/drawing/2010/main" val="0"/>
              </a:ext>
            </a:extLst>
          </a:blip>
          <a:srcRect l="11038" t="6262" r="6864" b="9554"/>
          <a:stretch/>
        </p:blipFill>
        <p:spPr>
          <a:xfrm>
            <a:off x="10495722" y="310726"/>
            <a:ext cx="1563758" cy="1603513"/>
          </a:xfrm>
          <a:prstGeom prst="rect">
            <a:avLst/>
          </a:prstGeom>
        </p:spPr>
      </p:pic>
      <p:pic>
        <p:nvPicPr>
          <p:cNvPr id="11" name="图片 10">
            <a:extLst>
              <a:ext uri="{FF2B5EF4-FFF2-40B4-BE49-F238E27FC236}">
                <a16:creationId xmlns:a16="http://schemas.microsoft.com/office/drawing/2014/main" id="{6C7FA87B-C8FF-40EA-A0A6-3872E9B033BB}"/>
              </a:ext>
            </a:extLst>
          </p:cNvPr>
          <p:cNvPicPr>
            <a:picLocks noChangeAspect="1"/>
          </p:cNvPicPr>
          <p:nvPr/>
        </p:nvPicPr>
        <p:blipFill rotWithShape="1">
          <a:blip r:embed="rId19">
            <a:extLst>
              <a:ext uri="{28A0092B-C50C-407E-A947-70E740481C1C}">
                <a14:useLocalDpi xmlns:a14="http://schemas.microsoft.com/office/drawing/2010/main" val="0"/>
              </a:ext>
            </a:extLst>
          </a:blip>
          <a:srcRect l="19387" t="16779" r="20083" b="33824"/>
          <a:stretch/>
        </p:blipFill>
        <p:spPr>
          <a:xfrm>
            <a:off x="7315199" y="3093681"/>
            <a:ext cx="2305879" cy="940904"/>
          </a:xfrm>
          <a:prstGeom prst="rect">
            <a:avLst/>
          </a:prstGeom>
        </p:spPr>
      </p:pic>
      <p:pic>
        <p:nvPicPr>
          <p:cNvPr id="16" name="图片 15">
            <a:extLst>
              <a:ext uri="{FF2B5EF4-FFF2-40B4-BE49-F238E27FC236}">
                <a16:creationId xmlns:a16="http://schemas.microsoft.com/office/drawing/2014/main" id="{8E9B7E08-CD46-4038-BF8D-324A3E2A20A8}"/>
              </a:ext>
            </a:extLst>
          </p:cNvPr>
          <p:cNvPicPr>
            <a:picLocks noChangeAspect="1"/>
          </p:cNvPicPr>
          <p:nvPr/>
        </p:nvPicPr>
        <p:blipFill rotWithShape="1">
          <a:blip r:embed="rId20">
            <a:extLst>
              <a:ext uri="{28A0092B-C50C-407E-A947-70E740481C1C}">
                <a14:useLocalDpi xmlns:a14="http://schemas.microsoft.com/office/drawing/2010/main" val="0"/>
              </a:ext>
            </a:extLst>
          </a:blip>
          <a:srcRect l="10343" t="6343" r="6864" b="10168"/>
          <a:stretch/>
        </p:blipFill>
        <p:spPr>
          <a:xfrm>
            <a:off x="10508973" y="2881647"/>
            <a:ext cx="1577009" cy="1590262"/>
          </a:xfrm>
          <a:prstGeom prst="rect">
            <a:avLst/>
          </a:prstGeom>
        </p:spPr>
      </p:pic>
      <p:pic>
        <p:nvPicPr>
          <p:cNvPr id="26" name="图片 25">
            <a:extLst>
              <a:ext uri="{FF2B5EF4-FFF2-40B4-BE49-F238E27FC236}">
                <a16:creationId xmlns:a16="http://schemas.microsoft.com/office/drawing/2014/main" id="{4B27755C-1DC3-426F-B5CE-E7B27CFABFC0}"/>
              </a:ext>
            </a:extLst>
          </p:cNvPr>
          <p:cNvPicPr>
            <a:picLocks noChangeAspect="1"/>
          </p:cNvPicPr>
          <p:nvPr/>
        </p:nvPicPr>
        <p:blipFill rotWithShape="1">
          <a:blip r:embed="rId21">
            <a:extLst>
              <a:ext uri="{28A0092B-C50C-407E-A947-70E740481C1C}">
                <a14:useLocalDpi xmlns:a14="http://schemas.microsoft.com/office/drawing/2010/main" val="0"/>
              </a:ext>
            </a:extLst>
          </a:blip>
          <a:srcRect l="18070" t="12932" r="19078" b="32322"/>
          <a:stretch/>
        </p:blipFill>
        <p:spPr>
          <a:xfrm>
            <a:off x="7262191" y="5001996"/>
            <a:ext cx="2478157" cy="954156"/>
          </a:xfrm>
          <a:prstGeom prst="rect">
            <a:avLst/>
          </a:prstGeom>
        </p:spPr>
      </p:pic>
      <p:pic>
        <p:nvPicPr>
          <p:cNvPr id="31" name="图片 30">
            <a:extLst>
              <a:ext uri="{FF2B5EF4-FFF2-40B4-BE49-F238E27FC236}">
                <a16:creationId xmlns:a16="http://schemas.microsoft.com/office/drawing/2014/main" id="{168AE9B6-E18B-4653-A774-C610ABF16B49}"/>
              </a:ext>
            </a:extLst>
          </p:cNvPr>
          <p:cNvPicPr>
            <a:picLocks noChangeAspect="1"/>
          </p:cNvPicPr>
          <p:nvPr/>
        </p:nvPicPr>
        <p:blipFill rotWithShape="1">
          <a:blip r:embed="rId22">
            <a:extLst>
              <a:ext uri="{28A0092B-C50C-407E-A947-70E740481C1C}">
                <a14:useLocalDpi xmlns:a14="http://schemas.microsoft.com/office/drawing/2010/main" val="0"/>
              </a:ext>
            </a:extLst>
          </a:blip>
          <a:srcRect l="10343" t="7734" r="6169" b="10865"/>
          <a:stretch/>
        </p:blipFill>
        <p:spPr>
          <a:xfrm>
            <a:off x="10522225" y="4829715"/>
            <a:ext cx="1590261" cy="1550506"/>
          </a:xfrm>
          <a:prstGeom prst="rect">
            <a:avLst/>
          </a:prstGeom>
        </p:spPr>
      </p:pic>
      <p:sp>
        <p:nvSpPr>
          <p:cNvPr id="2" name="文本框 1">
            <a:extLst>
              <a:ext uri="{FF2B5EF4-FFF2-40B4-BE49-F238E27FC236}">
                <a16:creationId xmlns:a16="http://schemas.microsoft.com/office/drawing/2014/main" id="{FFD69300-1DDF-407D-8F44-DE118B2F1255}"/>
              </a:ext>
            </a:extLst>
          </p:cNvPr>
          <p:cNvSpPr txBox="1"/>
          <p:nvPr/>
        </p:nvSpPr>
        <p:spPr>
          <a:xfrm>
            <a:off x="4173148" y="97538"/>
            <a:ext cx="3238387" cy="461665"/>
          </a:xfrm>
          <a:prstGeom prst="rect">
            <a:avLst/>
          </a:prstGeom>
          <a:noFill/>
        </p:spPr>
        <p:txBody>
          <a:bodyPr wrap="none" rtlCol="0">
            <a:spAutoFit/>
          </a:bodyPr>
          <a:lstStyle/>
          <a:p>
            <a:r>
              <a:rPr lang="en-US" sz="2400" b="1" dirty="0"/>
              <a:t>Simulation in </a:t>
            </a:r>
            <a:r>
              <a:rPr lang="en-US" sz="2400" b="1" dirty="0" err="1"/>
              <a:t>matlab</a:t>
            </a:r>
            <a:r>
              <a:rPr lang="en-US" sz="2400" b="1" dirty="0"/>
              <a:t> :</a:t>
            </a:r>
          </a:p>
        </p:txBody>
      </p:sp>
      <p:pic>
        <p:nvPicPr>
          <p:cNvPr id="4" name="图片 3">
            <a:extLst>
              <a:ext uri="{FF2B5EF4-FFF2-40B4-BE49-F238E27FC236}">
                <a16:creationId xmlns:a16="http://schemas.microsoft.com/office/drawing/2014/main" id="{A01E1F65-BF01-4E54-8843-B9EF2F5AAACE}"/>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799031" y="2683711"/>
            <a:ext cx="5784545" cy="17232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16F4C36-0038-4B49-89A9-DFA3A357301E}"/>
                  </a:ext>
                </a:extLst>
              </p:cNvPr>
              <p:cNvSpPr/>
              <p:nvPr/>
            </p:nvSpPr>
            <p:spPr>
              <a:xfrm>
                <a:off x="2597471" y="1732707"/>
                <a:ext cx="36773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∈[−1,1]</m:t>
                    </m:r>
                  </m:oMath>
                </a14:m>
                <a:r>
                  <a:rPr lang="en-US" altLang="zh-CN" dirty="0"/>
                  <a:t>, difference of bump magnitude in two maps, or activity is shown up more in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𝐴</m:t>
                        </m:r>
                      </m:sub>
                    </m:sSub>
                  </m:oMath>
                </a14:m>
                <a:r>
                  <a:rPr lang="en-US" altLang="zh-CN" dirty="0"/>
                  <a:t> or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𝐵</m:t>
                        </m:r>
                      </m:sub>
                    </m:sSub>
                  </m:oMath>
                </a14:m>
                <a:r>
                  <a:rPr lang="en-US" altLang="zh-CN" dirty="0"/>
                  <a:t>.</a:t>
                </a:r>
              </a:p>
            </p:txBody>
          </p:sp>
        </mc:Choice>
        <mc:Fallback xmlns="">
          <p:sp>
            <p:nvSpPr>
              <p:cNvPr id="5" name="矩形 4">
                <a:extLst>
                  <a:ext uri="{FF2B5EF4-FFF2-40B4-BE49-F238E27FC236}">
                    <a16:creationId xmlns:a16="http://schemas.microsoft.com/office/drawing/2014/main" id="{416F4C36-0038-4B49-89A9-DFA3A357301E}"/>
                  </a:ext>
                </a:extLst>
              </p:cNvPr>
              <p:cNvSpPr>
                <a:spLocks noRot="1" noChangeAspect="1" noMove="1" noResize="1" noEditPoints="1" noAdjustHandles="1" noChangeArrowheads="1" noChangeShapeType="1" noTextEdit="1"/>
              </p:cNvSpPr>
              <p:nvPr/>
            </p:nvSpPr>
            <p:spPr>
              <a:xfrm>
                <a:off x="2597471" y="1732707"/>
                <a:ext cx="3677343" cy="923330"/>
              </a:xfrm>
              <a:prstGeom prst="rect">
                <a:avLst/>
              </a:prstGeom>
              <a:blipFill>
                <a:blip r:embed="rId24"/>
                <a:stretch>
                  <a:fillRect l="-1157" t="-2597" b="-8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F3D523C-71FA-4F9A-A0AF-2F94569E1C2E}"/>
                  </a:ext>
                </a:extLst>
              </p:cNvPr>
              <p:cNvSpPr/>
              <p:nvPr/>
            </p:nvSpPr>
            <p:spPr>
              <a:xfrm>
                <a:off x="155507" y="4343565"/>
                <a:ext cx="447716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Ψ</m:t>
                        </m:r>
                      </m:e>
                      <m:sub>
                        <m:r>
                          <a:rPr lang="en-US" altLang="zh-CN" i="1">
                            <a:latin typeface="Cambria Math" panose="02040503050406030204" pitchFamily="18" charset="0"/>
                          </a:rPr>
                          <m:t>−</m:t>
                        </m:r>
                      </m:sub>
                    </m:sSub>
                  </m:oMath>
                </a14:m>
                <a:r>
                  <a:rPr lang="en-US" altLang="zh-CN" dirty="0"/>
                  <a:t>, the location of bump in </a:t>
                </a:r>
                <a14:m>
                  <m:oMath xmlns:m="http://schemas.openxmlformats.org/officeDocument/2006/math">
                    <m:r>
                      <a:rPr lang="en-US" altLang="zh-CN" i="1">
                        <a:latin typeface="Cambria Math" panose="02040503050406030204" pitchFamily="18" charset="0"/>
                      </a:rPr>
                      <m:t>𝑅</m:t>
                    </m:r>
                  </m:oMath>
                </a14:m>
                <a:r>
                  <a:rPr lang="en-US" altLang="zh-CN" dirty="0"/>
                  <a:t>, or the difference of location in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𝐴</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𝐵</m:t>
                        </m:r>
                      </m:sub>
                    </m:sSub>
                  </m:oMath>
                </a14:m>
                <a:r>
                  <a:rPr lang="en-US" altLang="zh-CN" dirty="0"/>
                  <a:t>. This parameter can only be ignored when </a:t>
                </a:r>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=1</m:t>
                    </m:r>
                  </m:oMath>
                </a14:m>
                <a:r>
                  <a:rPr lang="en-US" altLang="zh-CN" dirty="0"/>
                  <a:t>, where the network degenerate to a torus.</a:t>
                </a:r>
              </a:p>
            </p:txBody>
          </p:sp>
        </mc:Choice>
        <mc:Fallback xmlns="">
          <p:sp>
            <p:nvSpPr>
              <p:cNvPr id="7" name="矩形 6">
                <a:extLst>
                  <a:ext uri="{FF2B5EF4-FFF2-40B4-BE49-F238E27FC236}">
                    <a16:creationId xmlns:a16="http://schemas.microsoft.com/office/drawing/2014/main" id="{0F3D523C-71FA-4F9A-A0AF-2F94569E1C2E}"/>
                  </a:ext>
                </a:extLst>
              </p:cNvPr>
              <p:cNvSpPr>
                <a:spLocks noRot="1" noChangeAspect="1" noMove="1" noResize="1" noEditPoints="1" noAdjustHandles="1" noChangeArrowheads="1" noChangeShapeType="1" noTextEdit="1"/>
              </p:cNvSpPr>
              <p:nvPr/>
            </p:nvSpPr>
            <p:spPr>
              <a:xfrm>
                <a:off x="155507" y="4343565"/>
                <a:ext cx="4477164" cy="1200329"/>
              </a:xfrm>
              <a:prstGeom prst="rect">
                <a:avLst/>
              </a:prstGeom>
              <a:blipFill>
                <a:blip r:embed="rId25"/>
                <a:stretch>
                  <a:fillRect l="-1087" t="-2525" r="-3533" b="-7071"/>
                </a:stretch>
              </a:blipFill>
            </p:spPr>
            <p:txBody>
              <a:bodyPr/>
              <a:lstStyle/>
              <a:p>
                <a:r>
                  <a:rPr lang="en-US">
                    <a:noFill/>
                  </a:rPr>
                  <a:t> </a:t>
                </a:r>
              </a:p>
            </p:txBody>
          </p:sp>
        </mc:Fallback>
      </mc:AlternateContent>
    </p:spTree>
    <p:extLst>
      <p:ext uri="{BB962C8B-B14F-4D97-AF65-F5344CB8AC3E}">
        <p14:creationId xmlns:p14="http://schemas.microsoft.com/office/powerpoint/2010/main" val="41226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0D425-1E1C-40E0-B5EA-5D11C21BB913}"/>
              </a:ext>
            </a:extLst>
          </p:cNvPr>
          <p:cNvSpPr>
            <a:spLocks noGrp="1"/>
          </p:cNvSpPr>
          <p:nvPr>
            <p:ph type="title"/>
          </p:nvPr>
        </p:nvSpPr>
        <p:spPr/>
        <p:txBody>
          <a:bodyPr/>
          <a:lstStyle/>
          <a:p>
            <a:r>
              <a:rPr lang="en-US" dirty="0"/>
              <a:t>Turning curves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C0C9E1-995F-4DCB-B5D5-21DB9879EFEC}"/>
                  </a:ext>
                </a:extLst>
              </p:cNvPr>
              <p:cNvSpPr>
                <a:spLocks noGrp="1"/>
              </p:cNvSpPr>
              <p:nvPr>
                <p:ph idx="1"/>
              </p:nvPr>
            </p:nvSpPr>
            <p:spPr/>
            <p:txBody>
              <a:bodyPr/>
              <a:lstStyle/>
              <a:p>
                <a:r>
                  <a:rPr lang="en-US" dirty="0"/>
                  <a:t>What if the external signal </a:t>
                </a:r>
                <a14:m>
                  <m:oMath xmlns:m="http://schemas.openxmlformats.org/officeDocument/2006/math">
                    <m:r>
                      <a:rPr lang="en-US" b="0" i="1" smtClean="0">
                        <a:latin typeface="Cambria Math" panose="02040503050406030204" pitchFamily="18" charset="0"/>
                      </a:rPr>
                      <m:t>𝐼</m:t>
                    </m:r>
                  </m:oMath>
                </a14:m>
                <a:r>
                  <a:rPr lang="en-US" dirty="0"/>
                  <a:t> is not uniform ?</a:t>
                </a:r>
              </a:p>
              <a:p>
                <a:r>
                  <a:rPr lang="en-US" dirty="0"/>
                  <a:t>Apply a cos signal centered at </a:t>
                </a:r>
                <a14:m>
                  <m:oMath xmlns:m="http://schemas.openxmlformats.org/officeDocument/2006/math">
                    <m:r>
                      <m:rPr>
                        <m:sty m:val="p"/>
                      </m:rPr>
                      <a:rPr lang="en-US" b="0" i="0" smtClean="0">
                        <a:latin typeface="Cambria Math" panose="02040503050406030204" pitchFamily="18" charset="0"/>
                      </a:rPr>
                      <m:t>Ψ</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in map A:</a:t>
                </a:r>
              </a:p>
              <a:p>
                <a:endParaRPr lang="en-US" dirty="0"/>
              </a:p>
            </p:txBody>
          </p:sp>
        </mc:Choice>
        <mc:Fallback xmlns="">
          <p:sp>
            <p:nvSpPr>
              <p:cNvPr id="3" name="内容占位符 2">
                <a:extLst>
                  <a:ext uri="{FF2B5EF4-FFF2-40B4-BE49-F238E27FC236}">
                    <a16:creationId xmlns:a16="http://schemas.microsoft.com/office/drawing/2014/main" id="{1BC0C9E1-995F-4DCB-B5D5-21DB9879EFE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E0EF555C-84F9-4999-AF85-F5DAEB0F8B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70948" y="2850466"/>
            <a:ext cx="8450103" cy="1157068"/>
          </a:xfrm>
          <a:prstGeom prst="rect">
            <a:avLst/>
          </a:prstGeom>
        </p:spPr>
      </p:pic>
    </p:spTree>
    <p:extLst>
      <p:ext uri="{BB962C8B-B14F-4D97-AF65-F5344CB8AC3E}">
        <p14:creationId xmlns:p14="http://schemas.microsoft.com/office/powerpoint/2010/main" val="303934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4ED9F-E6E6-4E1C-98B7-992903572F8B}"/>
              </a:ext>
            </a:extLst>
          </p:cNvPr>
          <p:cNvSpPr>
            <a:spLocks noGrp="1"/>
          </p:cNvSpPr>
          <p:nvPr>
            <p:ph type="title"/>
          </p:nvPr>
        </p:nvSpPr>
        <p:spPr/>
        <p:txBody>
          <a:bodyPr/>
          <a:lstStyle/>
          <a:p>
            <a:r>
              <a:rPr lang="en-US" altLang="zh-CN" dirty="0"/>
              <a:t>Turning curves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3428323-2FA1-4C22-B8F8-29CBA47F8932}"/>
                  </a:ext>
                </a:extLst>
              </p:cNvPr>
              <p:cNvSpPr>
                <a:spLocks noGrp="1"/>
              </p:cNvSpPr>
              <p:nvPr>
                <p:ph idx="1"/>
              </p:nvPr>
            </p:nvSpPr>
            <p:spPr>
              <a:xfrm>
                <a:off x="559904" y="1283630"/>
                <a:ext cx="10515600" cy="4351338"/>
              </a:xfrm>
            </p:spPr>
            <p:txBody>
              <a:bodyPr/>
              <a:lstStyle/>
              <a:p>
                <a:r>
                  <a:rPr lang="en-US" dirty="0"/>
                  <a:t>If </a:t>
                </a:r>
                <a14:m>
                  <m:oMath xmlns:m="http://schemas.openxmlformats.org/officeDocument/2006/math">
                    <m:r>
                      <m:rPr>
                        <m:sty m:val="p"/>
                      </m:rPr>
                      <a:rPr lang="en-US" altLang="zh-CN">
                        <a:latin typeface="Cambria Math" panose="02040503050406030204" pitchFamily="18" charset="0"/>
                      </a:rPr>
                      <m:t>Ψ</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dirty="0"/>
                  <a:t> is constant </a:t>
                </a:r>
              </a:p>
              <a:p>
                <a:r>
                  <a:rPr lang="en-US" dirty="0"/>
                  <a:t>For single ring and double ring attractor’s bump position in both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𝐵</m:t>
                        </m:r>
                      </m:sub>
                    </m:sSub>
                  </m:oMath>
                </a14:m>
                <a:r>
                  <a:rPr lang="en-US" dirty="0"/>
                  <a:t> equals to </a:t>
                </a:r>
                <a14:m>
                  <m:oMath xmlns:m="http://schemas.openxmlformats.org/officeDocument/2006/math">
                    <m:r>
                      <m:rPr>
                        <m:sty m:val="p"/>
                      </m:rPr>
                      <a:rPr lang="en-US" altLang="zh-CN">
                        <a:latin typeface="Cambria Math" panose="02040503050406030204" pitchFamily="18" charset="0"/>
                      </a:rPr>
                      <m:t>Ψ</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altLang="zh-CN" dirty="0"/>
                  <a:t> </a:t>
                </a:r>
              </a:p>
              <a:p>
                <a:r>
                  <a:rPr lang="en-US" dirty="0"/>
                  <a:t>For Cylinder attractor, position of bump in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𝐵</m:t>
                        </m:r>
                      </m:sub>
                    </m:sSub>
                  </m:oMath>
                </a14:m>
                <a:r>
                  <a:rPr lang="en-US" dirty="0"/>
                  <a:t> is free to move</a:t>
                </a:r>
              </a:p>
              <a:p>
                <a:endParaRPr lang="en-US" dirty="0"/>
              </a:p>
            </p:txBody>
          </p:sp>
        </mc:Choice>
        <mc:Fallback>
          <p:sp>
            <p:nvSpPr>
              <p:cNvPr id="3" name="内容占位符 2">
                <a:extLst>
                  <a:ext uri="{FF2B5EF4-FFF2-40B4-BE49-F238E27FC236}">
                    <a16:creationId xmlns:a16="http://schemas.microsoft.com/office/drawing/2014/main" id="{63428323-2FA1-4C22-B8F8-29CBA47F8932}"/>
                  </a:ext>
                </a:extLst>
              </p:cNvPr>
              <p:cNvSpPr>
                <a:spLocks noGrp="1" noRot="1" noChangeAspect="1" noMove="1" noResize="1" noEditPoints="1" noAdjustHandles="1" noChangeArrowheads="1" noChangeShapeType="1" noTextEdit="1"/>
              </p:cNvSpPr>
              <p:nvPr>
                <p:ph idx="1"/>
              </p:nvPr>
            </p:nvSpPr>
            <p:spPr>
              <a:xfrm>
                <a:off x="559904" y="1283630"/>
                <a:ext cx="10515600" cy="4351338"/>
              </a:xfrm>
              <a:blipFill>
                <a:blip r:embed="rId2"/>
                <a:stretch>
                  <a:fillRect l="-1043" t="-2525"/>
                </a:stretch>
              </a:blipFill>
            </p:spPr>
            <p:txBody>
              <a:bodyPr/>
              <a:lstStyle/>
              <a:p>
                <a:r>
                  <a:rPr lang="en-US">
                    <a:noFill/>
                  </a:rPr>
                  <a:t> </a:t>
                </a:r>
              </a:p>
            </p:txBody>
          </p:sp>
        </mc:Fallback>
      </mc:AlternateContent>
      <p:pic>
        <p:nvPicPr>
          <p:cNvPr id="9" name="图片 8">
            <a:extLst>
              <a:ext uri="{FF2B5EF4-FFF2-40B4-BE49-F238E27FC236}">
                <a16:creationId xmlns:a16="http://schemas.microsoft.com/office/drawing/2014/main" id="{5A53839A-8685-4741-8AA3-71ED293EC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20" y="3112155"/>
            <a:ext cx="3810000" cy="2857500"/>
          </a:xfrm>
          <a:prstGeom prst="rect">
            <a:avLst/>
          </a:prstGeom>
        </p:spPr>
      </p:pic>
      <p:pic>
        <p:nvPicPr>
          <p:cNvPr id="11" name="图片 10">
            <a:extLst>
              <a:ext uri="{FF2B5EF4-FFF2-40B4-BE49-F238E27FC236}">
                <a16:creationId xmlns:a16="http://schemas.microsoft.com/office/drawing/2014/main" id="{D0EF69C1-93CC-4044-9032-031219915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296" y="3048000"/>
            <a:ext cx="1905000" cy="3810000"/>
          </a:xfrm>
          <a:prstGeom prst="rect">
            <a:avLst/>
          </a:prstGeom>
        </p:spPr>
      </p:pic>
      <p:pic>
        <p:nvPicPr>
          <p:cNvPr id="13" name="图片 12">
            <a:extLst>
              <a:ext uri="{FF2B5EF4-FFF2-40B4-BE49-F238E27FC236}">
                <a16:creationId xmlns:a16="http://schemas.microsoft.com/office/drawing/2014/main" id="{F9C55788-2A25-47A9-92F4-55C127FA5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916" y="3087687"/>
            <a:ext cx="3810000" cy="2857500"/>
          </a:xfrm>
          <a:prstGeom prst="rect">
            <a:avLst/>
          </a:prstGeom>
        </p:spPr>
      </p:pic>
      <p:pic>
        <p:nvPicPr>
          <p:cNvPr id="15" name="图片 14">
            <a:extLst>
              <a:ext uri="{FF2B5EF4-FFF2-40B4-BE49-F238E27FC236}">
                <a16:creationId xmlns:a16="http://schemas.microsoft.com/office/drawing/2014/main" id="{1E2115E5-2679-4E35-8BC7-188D025ED6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5916" y="3048000"/>
            <a:ext cx="1905000" cy="3810000"/>
          </a:xfrm>
          <a:prstGeom prst="rect">
            <a:avLst/>
          </a:prstGeom>
        </p:spPr>
      </p:pic>
      <p:sp>
        <p:nvSpPr>
          <p:cNvPr id="16" name="文本框 15">
            <a:extLst>
              <a:ext uri="{FF2B5EF4-FFF2-40B4-BE49-F238E27FC236}">
                <a16:creationId xmlns:a16="http://schemas.microsoft.com/office/drawing/2014/main" id="{C2626077-BD81-4D3B-BC25-72F632B08380}"/>
              </a:ext>
            </a:extLst>
          </p:cNvPr>
          <p:cNvSpPr txBox="1"/>
          <p:nvPr/>
        </p:nvSpPr>
        <p:spPr>
          <a:xfrm>
            <a:off x="203943" y="6052981"/>
            <a:ext cx="4288353" cy="523220"/>
          </a:xfrm>
          <a:prstGeom prst="rect">
            <a:avLst/>
          </a:prstGeom>
          <a:noFill/>
        </p:spPr>
        <p:txBody>
          <a:bodyPr wrap="none" rtlCol="0">
            <a:spAutoFit/>
          </a:bodyPr>
          <a:lstStyle/>
          <a:p>
            <a:pPr algn="ctr"/>
            <a:r>
              <a:rPr lang="en-US" sz="2800" dirty="0"/>
              <a:t>Single ring with fixed input</a:t>
            </a:r>
          </a:p>
        </p:txBody>
      </p:sp>
      <p:sp>
        <p:nvSpPr>
          <p:cNvPr id="17" name="文本框 16">
            <a:extLst>
              <a:ext uri="{FF2B5EF4-FFF2-40B4-BE49-F238E27FC236}">
                <a16:creationId xmlns:a16="http://schemas.microsoft.com/office/drawing/2014/main" id="{257A35F0-6D48-438E-BC3E-C27F02C993CA}"/>
              </a:ext>
            </a:extLst>
          </p:cNvPr>
          <p:cNvSpPr txBox="1"/>
          <p:nvPr/>
        </p:nvSpPr>
        <p:spPr>
          <a:xfrm>
            <a:off x="6588908" y="5984874"/>
            <a:ext cx="3913252" cy="523220"/>
          </a:xfrm>
          <a:prstGeom prst="rect">
            <a:avLst/>
          </a:prstGeom>
          <a:noFill/>
        </p:spPr>
        <p:txBody>
          <a:bodyPr wrap="none" rtlCol="0">
            <a:spAutoFit/>
          </a:bodyPr>
          <a:lstStyle/>
          <a:p>
            <a:pPr algn="ctr"/>
            <a:r>
              <a:rPr lang="en-US" sz="2800" dirty="0"/>
              <a:t>Cylinder with fixed input</a:t>
            </a:r>
          </a:p>
        </p:txBody>
      </p:sp>
    </p:spTree>
    <p:extLst>
      <p:ext uri="{BB962C8B-B14F-4D97-AF65-F5344CB8AC3E}">
        <p14:creationId xmlns:p14="http://schemas.microsoft.com/office/powerpoint/2010/main" val="218420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4ED9F-E6E6-4E1C-98B7-992903572F8B}"/>
              </a:ext>
            </a:extLst>
          </p:cNvPr>
          <p:cNvSpPr>
            <a:spLocks noGrp="1"/>
          </p:cNvSpPr>
          <p:nvPr>
            <p:ph type="title"/>
          </p:nvPr>
        </p:nvSpPr>
        <p:spPr/>
        <p:txBody>
          <a:bodyPr/>
          <a:lstStyle/>
          <a:p>
            <a:r>
              <a:rPr lang="en-US" altLang="zh-CN" dirty="0"/>
              <a:t>Turning curves</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3428323-2FA1-4C22-B8F8-29CBA47F8932}"/>
                  </a:ext>
                </a:extLst>
              </p:cNvPr>
              <p:cNvSpPr>
                <a:spLocks noGrp="1"/>
              </p:cNvSpPr>
              <p:nvPr>
                <p:ph idx="1"/>
              </p:nvPr>
            </p:nvSpPr>
            <p:spPr>
              <a:xfrm>
                <a:off x="559904" y="1283630"/>
                <a:ext cx="10515600" cy="4351338"/>
              </a:xfrm>
            </p:spPr>
            <p:txBody>
              <a:bodyPr/>
              <a:lstStyle/>
              <a:p>
                <a:r>
                  <a:rPr lang="en-US" dirty="0"/>
                  <a:t>If </a:t>
                </a:r>
                <a14:m>
                  <m:oMath xmlns:m="http://schemas.openxmlformats.org/officeDocument/2006/math">
                    <m:r>
                      <m:rPr>
                        <m:sty m:val="p"/>
                      </m:rPr>
                      <a:rPr lang="en-US" altLang="zh-CN">
                        <a:latin typeface="Cambria Math" panose="02040503050406030204" pitchFamily="18" charset="0"/>
                      </a:rPr>
                      <m:t>Ψ</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en-US" dirty="0"/>
                  <a:t> is moving </a:t>
                </a:r>
                <a14:m>
                  <m:oMath xmlns:m="http://schemas.openxmlformats.org/officeDocument/2006/math">
                    <m:r>
                      <m:rPr>
                        <m:sty m:val="p"/>
                      </m:rPr>
                      <a:rPr lang="en-US" altLang="zh-CN">
                        <a:latin typeface="Cambria Math" panose="02040503050406030204" pitchFamily="18" charset="0"/>
                      </a:rPr>
                      <m:t>Ψ</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𝑣𝑡</m:t>
                    </m:r>
                  </m:oMath>
                </a14:m>
                <a:r>
                  <a:rPr lang="en-US" altLang="zh-CN" dirty="0"/>
                  <a:t> </a:t>
                </a:r>
              </a:p>
              <a:p>
                <a:r>
                  <a:rPr lang="en-US" dirty="0"/>
                  <a:t>For Cylinder attractor, position of bump in activity depend also on the history of input.</a:t>
                </a:r>
              </a:p>
              <a:p>
                <a:endParaRPr lang="en-US" dirty="0"/>
              </a:p>
            </p:txBody>
          </p:sp>
        </mc:Choice>
        <mc:Fallback>
          <p:sp>
            <p:nvSpPr>
              <p:cNvPr id="3" name="内容占位符 2">
                <a:extLst>
                  <a:ext uri="{FF2B5EF4-FFF2-40B4-BE49-F238E27FC236}">
                    <a16:creationId xmlns:a16="http://schemas.microsoft.com/office/drawing/2014/main" id="{63428323-2FA1-4C22-B8F8-29CBA47F8932}"/>
                  </a:ext>
                </a:extLst>
              </p:cNvPr>
              <p:cNvSpPr>
                <a:spLocks noGrp="1" noRot="1" noChangeAspect="1" noMove="1" noResize="1" noEditPoints="1" noAdjustHandles="1" noChangeArrowheads="1" noChangeShapeType="1" noTextEdit="1"/>
              </p:cNvSpPr>
              <p:nvPr>
                <p:ph idx="1"/>
              </p:nvPr>
            </p:nvSpPr>
            <p:spPr>
              <a:xfrm>
                <a:off x="559904" y="1283630"/>
                <a:ext cx="10515600" cy="4351338"/>
              </a:xfrm>
              <a:blipFill>
                <a:blip r:embed="rId2"/>
                <a:stretch>
                  <a:fillRect l="-1043" t="-2525" r="-1391"/>
                </a:stretch>
              </a:blipFill>
            </p:spPr>
            <p:txBody>
              <a:bodyPr/>
              <a:lstStyle/>
              <a:p>
                <a:r>
                  <a:rPr lang="en-US">
                    <a:noFill/>
                  </a:rPr>
                  <a:t> </a:t>
                </a:r>
              </a:p>
            </p:txBody>
          </p:sp>
        </mc:Fallback>
      </mc:AlternateContent>
      <p:pic>
        <p:nvPicPr>
          <p:cNvPr id="10" name="图片 9">
            <a:extLst>
              <a:ext uri="{FF2B5EF4-FFF2-40B4-BE49-F238E27FC236}">
                <a16:creationId xmlns:a16="http://schemas.microsoft.com/office/drawing/2014/main" id="{A0FC2270-5B1B-42E9-ADC6-ABEE3E992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39" y="3013642"/>
            <a:ext cx="3579743" cy="1789872"/>
          </a:xfrm>
          <a:prstGeom prst="rect">
            <a:avLst/>
          </a:prstGeom>
        </p:spPr>
      </p:pic>
      <p:pic>
        <p:nvPicPr>
          <p:cNvPr id="12" name="图片 11">
            <a:extLst>
              <a:ext uri="{FF2B5EF4-FFF2-40B4-BE49-F238E27FC236}">
                <a16:creationId xmlns:a16="http://schemas.microsoft.com/office/drawing/2014/main" id="{26A9DF63-925D-4429-8B08-DA9370B98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86" y="2295248"/>
            <a:ext cx="2098814" cy="4197627"/>
          </a:xfrm>
          <a:prstGeom prst="rect">
            <a:avLst/>
          </a:prstGeom>
        </p:spPr>
      </p:pic>
      <p:sp>
        <p:nvSpPr>
          <p:cNvPr id="14" name="文本框 13">
            <a:extLst>
              <a:ext uri="{FF2B5EF4-FFF2-40B4-BE49-F238E27FC236}">
                <a16:creationId xmlns:a16="http://schemas.microsoft.com/office/drawing/2014/main" id="{A53BCF90-52E7-45A9-B7C5-2C6E0906C6C8}"/>
              </a:ext>
            </a:extLst>
          </p:cNvPr>
          <p:cNvSpPr txBox="1"/>
          <p:nvPr/>
        </p:nvSpPr>
        <p:spPr>
          <a:xfrm>
            <a:off x="427139" y="6126468"/>
            <a:ext cx="4709944" cy="523220"/>
          </a:xfrm>
          <a:prstGeom prst="rect">
            <a:avLst/>
          </a:prstGeom>
          <a:noFill/>
        </p:spPr>
        <p:txBody>
          <a:bodyPr wrap="none" rtlCol="0">
            <a:spAutoFit/>
          </a:bodyPr>
          <a:lstStyle/>
          <a:p>
            <a:pPr algn="ctr"/>
            <a:r>
              <a:rPr lang="en-US" sz="2800" dirty="0"/>
              <a:t>Single ring with moving input</a:t>
            </a:r>
          </a:p>
        </p:txBody>
      </p:sp>
      <p:pic>
        <p:nvPicPr>
          <p:cNvPr id="18" name="图片 17">
            <a:extLst>
              <a:ext uri="{FF2B5EF4-FFF2-40B4-BE49-F238E27FC236}">
                <a16:creationId xmlns:a16="http://schemas.microsoft.com/office/drawing/2014/main" id="{86DF2EEA-054E-429D-BFFB-BD6A46A2E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914" y="2405528"/>
            <a:ext cx="3352800" cy="2514600"/>
          </a:xfrm>
          <a:prstGeom prst="rect">
            <a:avLst/>
          </a:prstGeom>
        </p:spPr>
      </p:pic>
      <p:pic>
        <p:nvPicPr>
          <p:cNvPr id="19" name="图片 18">
            <a:extLst>
              <a:ext uri="{FF2B5EF4-FFF2-40B4-BE49-F238E27FC236}">
                <a16:creationId xmlns:a16="http://schemas.microsoft.com/office/drawing/2014/main" id="{87E0DAC0-EF67-4258-9918-D5B6FA90F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2628" y="2366065"/>
            <a:ext cx="2092186" cy="4184372"/>
          </a:xfrm>
          <a:prstGeom prst="rect">
            <a:avLst/>
          </a:prstGeom>
        </p:spPr>
      </p:pic>
      <p:sp>
        <p:nvSpPr>
          <p:cNvPr id="20" name="文本框 19">
            <a:extLst>
              <a:ext uri="{FF2B5EF4-FFF2-40B4-BE49-F238E27FC236}">
                <a16:creationId xmlns:a16="http://schemas.microsoft.com/office/drawing/2014/main" id="{2D502169-F6E5-4763-A5F9-D854BA997D9D}"/>
              </a:ext>
            </a:extLst>
          </p:cNvPr>
          <p:cNvSpPr txBox="1"/>
          <p:nvPr/>
        </p:nvSpPr>
        <p:spPr>
          <a:xfrm>
            <a:off x="6669997" y="6146628"/>
            <a:ext cx="4897496" cy="523220"/>
          </a:xfrm>
          <a:prstGeom prst="rect">
            <a:avLst/>
          </a:prstGeom>
          <a:noFill/>
        </p:spPr>
        <p:txBody>
          <a:bodyPr wrap="none" rtlCol="0">
            <a:spAutoFit/>
          </a:bodyPr>
          <a:lstStyle/>
          <a:p>
            <a:pPr algn="ctr"/>
            <a:r>
              <a:rPr lang="en-US" sz="2800" dirty="0"/>
              <a:t>Double ring with moving input</a:t>
            </a:r>
          </a:p>
        </p:txBody>
      </p:sp>
    </p:spTree>
    <p:extLst>
      <p:ext uri="{BB962C8B-B14F-4D97-AF65-F5344CB8AC3E}">
        <p14:creationId xmlns:p14="http://schemas.microsoft.com/office/powerpoint/2010/main" val="1984252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770661-CAB6-4C10-92B3-A48321A8F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783" y="1589433"/>
            <a:ext cx="3810000" cy="2857500"/>
          </a:xfrm>
          <a:prstGeom prst="rect">
            <a:avLst/>
          </a:prstGeom>
        </p:spPr>
      </p:pic>
      <p:pic>
        <p:nvPicPr>
          <p:cNvPr id="5" name="图片 4">
            <a:extLst>
              <a:ext uri="{FF2B5EF4-FFF2-40B4-BE49-F238E27FC236}">
                <a16:creationId xmlns:a16="http://schemas.microsoft.com/office/drawing/2014/main" id="{57D19E26-03C7-4E5B-AC8B-5BA21AA45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587" y="848140"/>
            <a:ext cx="1905000" cy="3810000"/>
          </a:xfrm>
          <a:prstGeom prst="rect">
            <a:avLst/>
          </a:prstGeom>
        </p:spPr>
      </p:pic>
      <p:sp>
        <p:nvSpPr>
          <p:cNvPr id="6" name="文本框 5">
            <a:extLst>
              <a:ext uri="{FF2B5EF4-FFF2-40B4-BE49-F238E27FC236}">
                <a16:creationId xmlns:a16="http://schemas.microsoft.com/office/drawing/2014/main" id="{8E83461F-1BE8-4643-A94C-FCB912F6AF1F}"/>
              </a:ext>
            </a:extLst>
          </p:cNvPr>
          <p:cNvSpPr txBox="1"/>
          <p:nvPr/>
        </p:nvSpPr>
        <p:spPr>
          <a:xfrm>
            <a:off x="4601130" y="5165983"/>
            <a:ext cx="4334841" cy="523220"/>
          </a:xfrm>
          <a:prstGeom prst="rect">
            <a:avLst/>
          </a:prstGeom>
          <a:noFill/>
        </p:spPr>
        <p:txBody>
          <a:bodyPr wrap="none" rtlCol="0">
            <a:spAutoFit/>
          </a:bodyPr>
          <a:lstStyle/>
          <a:p>
            <a:pPr algn="ctr"/>
            <a:r>
              <a:rPr lang="en-US" sz="2800" dirty="0"/>
              <a:t>Cylinder with moving input</a:t>
            </a:r>
          </a:p>
        </p:txBody>
      </p:sp>
    </p:spTree>
    <p:extLst>
      <p:ext uri="{BB962C8B-B14F-4D97-AF65-F5344CB8AC3E}">
        <p14:creationId xmlns:p14="http://schemas.microsoft.com/office/powerpoint/2010/main" val="413632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A8467B-F86A-4BE4-B3FF-9F244AB365FB}"/>
              </a:ext>
            </a:extLst>
          </p:cNvPr>
          <p:cNvPicPr>
            <a:picLocks noChangeAspect="1"/>
          </p:cNvPicPr>
          <p:nvPr/>
        </p:nvPicPr>
        <p:blipFill rotWithShape="1">
          <a:blip r:embed="rId2">
            <a:extLst>
              <a:ext uri="{28A0092B-C50C-407E-A947-70E740481C1C}">
                <a14:useLocalDpi xmlns:a14="http://schemas.microsoft.com/office/drawing/2010/main" val="0"/>
              </a:ext>
            </a:extLst>
          </a:blip>
          <a:srcRect l="10343" t="7734" r="6169" b="10865"/>
          <a:stretch/>
        </p:blipFill>
        <p:spPr>
          <a:xfrm>
            <a:off x="1855304" y="1643268"/>
            <a:ext cx="2756453" cy="2687544"/>
          </a:xfrm>
          <a:prstGeom prst="rect">
            <a:avLst/>
          </a:prstGeom>
        </p:spPr>
      </p:pic>
      <p:sp>
        <p:nvSpPr>
          <p:cNvPr id="5" name="箭头: 右 4">
            <a:extLst>
              <a:ext uri="{FF2B5EF4-FFF2-40B4-BE49-F238E27FC236}">
                <a16:creationId xmlns:a16="http://schemas.microsoft.com/office/drawing/2014/main" id="{58103C28-ACD6-4FF5-B194-15BB8BA39DF2}"/>
              </a:ext>
            </a:extLst>
          </p:cNvPr>
          <p:cNvSpPr/>
          <p:nvPr/>
        </p:nvSpPr>
        <p:spPr>
          <a:xfrm>
            <a:off x="3644348" y="2822714"/>
            <a:ext cx="344557" cy="410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箭头: 右 5">
            <a:extLst>
              <a:ext uri="{FF2B5EF4-FFF2-40B4-BE49-F238E27FC236}">
                <a16:creationId xmlns:a16="http://schemas.microsoft.com/office/drawing/2014/main" id="{B14F0089-7104-44C7-A4F5-6774411413EF}"/>
              </a:ext>
            </a:extLst>
          </p:cNvPr>
          <p:cNvSpPr/>
          <p:nvPr/>
        </p:nvSpPr>
        <p:spPr>
          <a:xfrm rot="18900000">
            <a:off x="3991451" y="2494341"/>
            <a:ext cx="598646" cy="410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箭头: 右 6">
            <a:extLst>
              <a:ext uri="{FF2B5EF4-FFF2-40B4-BE49-F238E27FC236}">
                <a16:creationId xmlns:a16="http://schemas.microsoft.com/office/drawing/2014/main" id="{D7907D30-7493-4A05-8A35-B6A773993C40}"/>
              </a:ext>
            </a:extLst>
          </p:cNvPr>
          <p:cNvSpPr/>
          <p:nvPr/>
        </p:nvSpPr>
        <p:spPr>
          <a:xfrm rot="18900000">
            <a:off x="2580679" y="3541264"/>
            <a:ext cx="1273337" cy="410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箭头: 右 7">
            <a:extLst>
              <a:ext uri="{FF2B5EF4-FFF2-40B4-BE49-F238E27FC236}">
                <a16:creationId xmlns:a16="http://schemas.microsoft.com/office/drawing/2014/main" id="{12DA06F1-CC7A-43D1-98ED-084FC4ED9CF8}"/>
              </a:ext>
            </a:extLst>
          </p:cNvPr>
          <p:cNvSpPr/>
          <p:nvPr/>
        </p:nvSpPr>
        <p:spPr>
          <a:xfrm rot="10800000">
            <a:off x="2385390" y="2849216"/>
            <a:ext cx="1113183" cy="410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箭头: 右 8">
            <a:extLst>
              <a:ext uri="{FF2B5EF4-FFF2-40B4-BE49-F238E27FC236}">
                <a16:creationId xmlns:a16="http://schemas.microsoft.com/office/drawing/2014/main" id="{92548303-79D2-4E9C-9D3A-217343B4C6A1}"/>
              </a:ext>
            </a:extLst>
          </p:cNvPr>
          <p:cNvSpPr/>
          <p:nvPr/>
        </p:nvSpPr>
        <p:spPr>
          <a:xfrm rot="8100000">
            <a:off x="1833307" y="3164297"/>
            <a:ext cx="580018" cy="410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箭头: 右 9">
            <a:extLst>
              <a:ext uri="{FF2B5EF4-FFF2-40B4-BE49-F238E27FC236}">
                <a16:creationId xmlns:a16="http://schemas.microsoft.com/office/drawing/2014/main" id="{BF2803F0-383A-4F7C-AE1E-F60DF2C50351}"/>
              </a:ext>
            </a:extLst>
          </p:cNvPr>
          <p:cNvSpPr/>
          <p:nvPr/>
        </p:nvSpPr>
        <p:spPr>
          <a:xfrm rot="8100000">
            <a:off x="2518655" y="2051112"/>
            <a:ext cx="1329671" cy="410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86C4070-C31D-4EE8-B1BE-789EE76FB14A}"/>
              </a:ext>
            </a:extLst>
          </p:cNvPr>
          <p:cNvPicPr>
            <a:picLocks noChangeAspect="1"/>
          </p:cNvPicPr>
          <p:nvPr/>
        </p:nvPicPr>
        <p:blipFill rotWithShape="1">
          <a:blip r:embed="rId3">
            <a:extLst>
              <a:ext uri="{28A0092B-C50C-407E-A947-70E740481C1C}">
                <a14:useLocalDpi xmlns:a14="http://schemas.microsoft.com/office/drawing/2010/main" val="0"/>
              </a:ext>
            </a:extLst>
          </a:blip>
          <a:srcRect l="11038" t="6262" r="6864" b="9554"/>
          <a:stretch/>
        </p:blipFill>
        <p:spPr>
          <a:xfrm>
            <a:off x="4903304" y="1603514"/>
            <a:ext cx="2716695" cy="2785761"/>
          </a:xfrm>
          <a:prstGeom prst="rect">
            <a:avLst/>
          </a:prstGeom>
        </p:spPr>
      </p:pic>
      <p:sp>
        <p:nvSpPr>
          <p:cNvPr id="12" name="箭头: 右 11">
            <a:extLst>
              <a:ext uri="{FF2B5EF4-FFF2-40B4-BE49-F238E27FC236}">
                <a16:creationId xmlns:a16="http://schemas.microsoft.com/office/drawing/2014/main" id="{3567FD5E-57DB-4752-9247-185BADFBAF8F}"/>
              </a:ext>
            </a:extLst>
          </p:cNvPr>
          <p:cNvSpPr/>
          <p:nvPr/>
        </p:nvSpPr>
        <p:spPr>
          <a:xfrm rot="8100000">
            <a:off x="4783650" y="3372674"/>
            <a:ext cx="1789805" cy="410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箭头: 右 12">
            <a:extLst>
              <a:ext uri="{FF2B5EF4-FFF2-40B4-BE49-F238E27FC236}">
                <a16:creationId xmlns:a16="http://schemas.microsoft.com/office/drawing/2014/main" id="{B55C27B6-7FDD-4534-82D1-652AB2F0D07A}"/>
              </a:ext>
            </a:extLst>
          </p:cNvPr>
          <p:cNvSpPr/>
          <p:nvPr/>
        </p:nvSpPr>
        <p:spPr>
          <a:xfrm rot="18900000">
            <a:off x="6222930" y="2060714"/>
            <a:ext cx="1508683" cy="410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图片 14">
            <a:extLst>
              <a:ext uri="{FF2B5EF4-FFF2-40B4-BE49-F238E27FC236}">
                <a16:creationId xmlns:a16="http://schemas.microsoft.com/office/drawing/2014/main" id="{9C08C6C4-A929-4202-963A-D9B5F1330096}"/>
              </a:ext>
            </a:extLst>
          </p:cNvPr>
          <p:cNvPicPr>
            <a:picLocks noChangeAspect="1"/>
          </p:cNvPicPr>
          <p:nvPr/>
        </p:nvPicPr>
        <p:blipFill rotWithShape="1">
          <a:blip r:embed="rId4">
            <a:extLst>
              <a:ext uri="{28A0092B-C50C-407E-A947-70E740481C1C}">
                <a14:useLocalDpi xmlns:a14="http://schemas.microsoft.com/office/drawing/2010/main" val="0"/>
              </a:ext>
            </a:extLst>
          </a:blip>
          <a:srcRect l="10343" t="6343" r="6864" b="10168"/>
          <a:stretch/>
        </p:blipFill>
        <p:spPr>
          <a:xfrm>
            <a:off x="7739269" y="1616766"/>
            <a:ext cx="2743200" cy="2766254"/>
          </a:xfrm>
          <a:prstGeom prst="rect">
            <a:avLst/>
          </a:prstGeom>
        </p:spPr>
      </p:pic>
      <p:sp>
        <p:nvSpPr>
          <p:cNvPr id="16" name="箭头: 右 15">
            <a:extLst>
              <a:ext uri="{FF2B5EF4-FFF2-40B4-BE49-F238E27FC236}">
                <a16:creationId xmlns:a16="http://schemas.microsoft.com/office/drawing/2014/main" id="{058ECC3C-F47A-4C3F-BF6A-356BAE581A9F}"/>
              </a:ext>
            </a:extLst>
          </p:cNvPr>
          <p:cNvSpPr/>
          <p:nvPr/>
        </p:nvSpPr>
        <p:spPr>
          <a:xfrm rot="18900000">
            <a:off x="9058896" y="2087218"/>
            <a:ext cx="1508683" cy="410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箭头: 右 16">
            <a:extLst>
              <a:ext uri="{FF2B5EF4-FFF2-40B4-BE49-F238E27FC236}">
                <a16:creationId xmlns:a16="http://schemas.microsoft.com/office/drawing/2014/main" id="{1E7FDB34-2044-4442-A54D-78D402D7C058}"/>
              </a:ext>
            </a:extLst>
          </p:cNvPr>
          <p:cNvSpPr/>
          <p:nvPr/>
        </p:nvSpPr>
        <p:spPr>
          <a:xfrm rot="8100000">
            <a:off x="7636082" y="3452186"/>
            <a:ext cx="1677355" cy="4108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文本框 17">
            <a:extLst>
              <a:ext uri="{FF2B5EF4-FFF2-40B4-BE49-F238E27FC236}">
                <a16:creationId xmlns:a16="http://schemas.microsoft.com/office/drawing/2014/main" id="{5F2EB30F-D232-42CA-AB36-F8450CD4771A}"/>
              </a:ext>
            </a:extLst>
          </p:cNvPr>
          <p:cNvSpPr txBox="1"/>
          <p:nvPr/>
        </p:nvSpPr>
        <p:spPr>
          <a:xfrm>
            <a:off x="2610679" y="4373217"/>
            <a:ext cx="1266693" cy="461665"/>
          </a:xfrm>
          <a:prstGeom prst="rect">
            <a:avLst/>
          </a:prstGeom>
          <a:noFill/>
        </p:spPr>
        <p:txBody>
          <a:bodyPr wrap="none" rtlCol="0">
            <a:spAutoFit/>
          </a:bodyPr>
          <a:lstStyle/>
          <a:p>
            <a:r>
              <a:rPr lang="en-US" sz="2400" dirty="0"/>
              <a:t>Cylinder</a:t>
            </a:r>
          </a:p>
        </p:txBody>
      </p:sp>
      <p:sp>
        <p:nvSpPr>
          <p:cNvPr id="19" name="文本框 18">
            <a:extLst>
              <a:ext uri="{FF2B5EF4-FFF2-40B4-BE49-F238E27FC236}">
                <a16:creationId xmlns:a16="http://schemas.microsoft.com/office/drawing/2014/main" id="{BD9F7D64-B6D3-4552-AF76-F323BF3FAD9D}"/>
              </a:ext>
            </a:extLst>
          </p:cNvPr>
          <p:cNvSpPr txBox="1"/>
          <p:nvPr/>
        </p:nvSpPr>
        <p:spPr>
          <a:xfrm>
            <a:off x="5459896" y="4386469"/>
            <a:ext cx="1590500" cy="461665"/>
          </a:xfrm>
          <a:prstGeom prst="rect">
            <a:avLst/>
          </a:prstGeom>
          <a:noFill/>
        </p:spPr>
        <p:txBody>
          <a:bodyPr wrap="none" rtlCol="0">
            <a:spAutoFit/>
          </a:bodyPr>
          <a:lstStyle/>
          <a:p>
            <a:r>
              <a:rPr lang="en-US" sz="2400" dirty="0"/>
              <a:t>Single ring</a:t>
            </a:r>
          </a:p>
        </p:txBody>
      </p:sp>
      <p:sp>
        <p:nvSpPr>
          <p:cNvPr id="20" name="文本框 19">
            <a:extLst>
              <a:ext uri="{FF2B5EF4-FFF2-40B4-BE49-F238E27FC236}">
                <a16:creationId xmlns:a16="http://schemas.microsoft.com/office/drawing/2014/main" id="{76D3AD0C-EE01-483B-A14E-43258C981248}"/>
              </a:ext>
            </a:extLst>
          </p:cNvPr>
          <p:cNvSpPr txBox="1"/>
          <p:nvPr/>
        </p:nvSpPr>
        <p:spPr>
          <a:xfrm>
            <a:off x="8229601" y="4373217"/>
            <a:ext cx="1750800" cy="461665"/>
          </a:xfrm>
          <a:prstGeom prst="rect">
            <a:avLst/>
          </a:prstGeom>
          <a:noFill/>
        </p:spPr>
        <p:txBody>
          <a:bodyPr wrap="none" rtlCol="0">
            <a:spAutoFit/>
          </a:bodyPr>
          <a:lstStyle/>
          <a:p>
            <a:r>
              <a:rPr lang="en-US" sz="2400" dirty="0"/>
              <a:t>Double ring</a:t>
            </a:r>
          </a:p>
        </p:txBody>
      </p:sp>
    </p:spTree>
    <p:extLst>
      <p:ext uri="{BB962C8B-B14F-4D97-AF65-F5344CB8AC3E}">
        <p14:creationId xmlns:p14="http://schemas.microsoft.com/office/powerpoint/2010/main" val="401375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DAFF2-0E83-45C5-8B15-27F068B610AD}"/>
              </a:ext>
            </a:extLst>
          </p:cNvPr>
          <p:cNvSpPr>
            <a:spLocks noGrp="1"/>
          </p:cNvSpPr>
          <p:nvPr>
            <p:ph type="title"/>
          </p:nvPr>
        </p:nvSpPr>
        <p:spPr/>
        <p:txBody>
          <a:bodyPr/>
          <a:lstStyle/>
          <a:p>
            <a:r>
              <a:rPr lang="en-US" dirty="0"/>
              <a:t>Introduction</a:t>
            </a:r>
          </a:p>
        </p:txBody>
      </p:sp>
      <p:sp>
        <p:nvSpPr>
          <p:cNvPr id="3" name="内容占位符 2">
            <a:extLst>
              <a:ext uri="{FF2B5EF4-FFF2-40B4-BE49-F238E27FC236}">
                <a16:creationId xmlns:a16="http://schemas.microsoft.com/office/drawing/2014/main" id="{E1488FDC-36ED-468C-894C-4D5E8A643C09}"/>
              </a:ext>
            </a:extLst>
          </p:cNvPr>
          <p:cNvSpPr>
            <a:spLocks noGrp="1"/>
          </p:cNvSpPr>
          <p:nvPr>
            <p:ph idx="1"/>
          </p:nvPr>
        </p:nvSpPr>
        <p:spPr/>
        <p:txBody>
          <a:bodyPr>
            <a:normAutofit lnSpcReduction="10000"/>
          </a:bodyPr>
          <a:lstStyle/>
          <a:p>
            <a:r>
              <a:rPr lang="en-US" dirty="0"/>
              <a:t>Background</a:t>
            </a:r>
          </a:p>
          <a:p>
            <a:pPr lvl="1"/>
            <a:r>
              <a:rPr lang="en-US" dirty="0"/>
              <a:t>Hopfield network</a:t>
            </a:r>
          </a:p>
          <a:p>
            <a:pPr lvl="1"/>
            <a:r>
              <a:rPr lang="en-US" dirty="0"/>
              <a:t>Attractor network</a:t>
            </a:r>
          </a:p>
          <a:p>
            <a:pPr lvl="1"/>
            <a:r>
              <a:rPr lang="en-US" dirty="0"/>
              <a:t>Continuous </a:t>
            </a:r>
            <a:r>
              <a:rPr lang="en-US" altLang="zh-CN" dirty="0"/>
              <a:t>Attractor network</a:t>
            </a:r>
          </a:p>
          <a:p>
            <a:r>
              <a:rPr lang="en-US" dirty="0"/>
              <a:t>Network structure</a:t>
            </a:r>
          </a:p>
          <a:p>
            <a:r>
              <a:rPr lang="en-US" dirty="0"/>
              <a:t>Dynamics</a:t>
            </a:r>
          </a:p>
          <a:p>
            <a:r>
              <a:rPr lang="en-US" dirty="0"/>
              <a:t>Attractors</a:t>
            </a:r>
          </a:p>
          <a:p>
            <a:r>
              <a:rPr lang="en-US" dirty="0"/>
              <a:t>Turning curves</a:t>
            </a:r>
          </a:p>
          <a:p>
            <a:r>
              <a:rPr lang="en-US" dirty="0"/>
              <a:t>Morph sequence</a:t>
            </a:r>
          </a:p>
          <a:p>
            <a:r>
              <a:rPr lang="en-US" dirty="0"/>
              <a:t>Conclusion</a:t>
            </a:r>
          </a:p>
        </p:txBody>
      </p:sp>
    </p:spTree>
    <p:extLst>
      <p:ext uri="{BB962C8B-B14F-4D97-AF65-F5344CB8AC3E}">
        <p14:creationId xmlns:p14="http://schemas.microsoft.com/office/powerpoint/2010/main" val="3072849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064A3-171C-4751-AFA6-9F8C8B0F7937}"/>
              </a:ext>
            </a:extLst>
          </p:cNvPr>
          <p:cNvSpPr>
            <a:spLocks noGrp="1"/>
          </p:cNvSpPr>
          <p:nvPr>
            <p:ph type="title"/>
          </p:nvPr>
        </p:nvSpPr>
        <p:spPr/>
        <p:txBody>
          <a:bodyPr/>
          <a:lstStyle/>
          <a:p>
            <a:r>
              <a:rPr lang="en-US" altLang="zh-CN" dirty="0"/>
              <a:t>Morph sequence</a:t>
            </a:r>
            <a:endParaRPr 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0FEC031-CCAE-4245-9608-D7E9C0FB6FA6}"/>
                  </a:ext>
                </a:extLst>
              </p:cNvPr>
              <p:cNvSpPr>
                <a:spLocks noGrp="1"/>
              </p:cNvSpPr>
              <p:nvPr>
                <p:ph idx="1"/>
              </p:nvPr>
            </p:nvSpPr>
            <p:spPr/>
            <p:txBody>
              <a:bodyPr/>
              <a:lstStyle/>
              <a:p>
                <a:r>
                  <a:rPr lang="en-US" dirty="0"/>
                  <a:t>Two equivalent descriptions of maps and neurons</a:t>
                </a:r>
              </a:p>
              <a:p>
                <a:pPr lvl="1"/>
                <a:r>
                  <a:rPr lang="en-US" dirty="0"/>
                  <a:t>Neurons’ existence is independent from maps. Neurons are put in maps, and weights between neurons are the sum of weights between their appearance in all maps.</a:t>
                </a:r>
              </a:p>
              <a:p>
                <a:pPr lvl="1"/>
                <a:r>
                  <a:rPr lang="en-US" dirty="0"/>
                  <a:t>Neurons exist in the space formed by Cartesian product of all maps.</a:t>
                </a:r>
              </a:p>
              <a:p>
                <a:r>
                  <a:rPr lang="en-US" dirty="0"/>
                  <a:t>Use not only two maps, but a infinite maps which is a morph sequence between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b="0" i="1" smtClean="0">
                            <a:latin typeface="Cambria Math" panose="02040503050406030204" pitchFamily="18" charset="0"/>
                          </a:rPr>
                          <m:t>𝐵</m:t>
                        </m:r>
                      </m:sub>
                    </m:sSub>
                  </m:oMath>
                </a14:m>
                <a:r>
                  <a:rPr lang="en-US" altLang="zh-CN" dirty="0"/>
                  <a:t>. </a:t>
                </a:r>
                <a:endParaRPr lang="en-US" dirty="0"/>
              </a:p>
            </p:txBody>
          </p:sp>
        </mc:Choice>
        <mc:Fallback>
          <p:sp>
            <p:nvSpPr>
              <p:cNvPr id="3" name="内容占位符 2">
                <a:extLst>
                  <a:ext uri="{FF2B5EF4-FFF2-40B4-BE49-F238E27FC236}">
                    <a16:creationId xmlns:a16="http://schemas.microsoft.com/office/drawing/2014/main" id="{70FEC031-CCAE-4245-9608-D7E9C0FB6FA6}"/>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3232061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F2C1D6F-8ACC-4A38-B0FD-4A8336045814}"/>
              </a:ext>
            </a:extLst>
          </p:cNvPr>
          <p:cNvSpPr/>
          <p:nvPr/>
        </p:nvSpPr>
        <p:spPr>
          <a:xfrm>
            <a:off x="4552120" y="792091"/>
            <a:ext cx="1543880" cy="45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Neuron1</a:t>
            </a:r>
          </a:p>
        </p:txBody>
      </p:sp>
      <p:sp>
        <p:nvSpPr>
          <p:cNvPr id="5" name="椭圆 4">
            <a:extLst>
              <a:ext uri="{FF2B5EF4-FFF2-40B4-BE49-F238E27FC236}">
                <a16:creationId xmlns:a16="http://schemas.microsoft.com/office/drawing/2014/main" id="{E5AFC78A-96DD-4A70-BB1F-358F28B706E1}"/>
              </a:ext>
            </a:extLst>
          </p:cNvPr>
          <p:cNvSpPr/>
          <p:nvPr/>
        </p:nvSpPr>
        <p:spPr>
          <a:xfrm>
            <a:off x="6642847" y="759099"/>
            <a:ext cx="1543880" cy="45057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Neuron2</a:t>
            </a:r>
          </a:p>
        </p:txBody>
      </p:sp>
      <p:grpSp>
        <p:nvGrpSpPr>
          <p:cNvPr id="43" name="组合 42">
            <a:extLst>
              <a:ext uri="{FF2B5EF4-FFF2-40B4-BE49-F238E27FC236}">
                <a16:creationId xmlns:a16="http://schemas.microsoft.com/office/drawing/2014/main" id="{7E71AC23-DAC7-4C2D-8B8B-7234A9834879}"/>
              </a:ext>
            </a:extLst>
          </p:cNvPr>
          <p:cNvGrpSpPr/>
          <p:nvPr/>
        </p:nvGrpSpPr>
        <p:grpSpPr>
          <a:xfrm>
            <a:off x="3391747" y="2292624"/>
            <a:ext cx="2478157" cy="2478157"/>
            <a:chOff x="1698783" y="2199859"/>
            <a:chExt cx="2478157" cy="2478157"/>
          </a:xfrm>
        </p:grpSpPr>
        <p:sp>
          <p:nvSpPr>
            <p:cNvPr id="2" name="矩形 1">
              <a:extLst>
                <a:ext uri="{FF2B5EF4-FFF2-40B4-BE49-F238E27FC236}">
                  <a16:creationId xmlns:a16="http://schemas.microsoft.com/office/drawing/2014/main" id="{DD738FA9-6E23-490E-BF56-63DB8AC0E419}"/>
                </a:ext>
              </a:extLst>
            </p:cNvPr>
            <p:cNvSpPr/>
            <p:nvPr/>
          </p:nvSpPr>
          <p:spPr>
            <a:xfrm>
              <a:off x="1698783" y="2199859"/>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圆: 空心 2">
              <a:extLst>
                <a:ext uri="{FF2B5EF4-FFF2-40B4-BE49-F238E27FC236}">
                  <a16:creationId xmlns:a16="http://schemas.microsoft.com/office/drawing/2014/main" id="{882F463A-51FD-44CC-A341-7B5D0A0B1125}"/>
                </a:ext>
              </a:extLst>
            </p:cNvPr>
            <p:cNvSpPr/>
            <p:nvPr/>
          </p:nvSpPr>
          <p:spPr>
            <a:xfrm>
              <a:off x="1857808" y="2358884"/>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椭圆 5">
              <a:extLst>
                <a:ext uri="{FF2B5EF4-FFF2-40B4-BE49-F238E27FC236}">
                  <a16:creationId xmlns:a16="http://schemas.microsoft.com/office/drawing/2014/main" id="{DAA97505-EAA3-4BBC-8D22-E9C7B9D3CE19}"/>
                </a:ext>
              </a:extLst>
            </p:cNvPr>
            <p:cNvSpPr/>
            <p:nvPr/>
          </p:nvSpPr>
          <p:spPr>
            <a:xfrm>
              <a:off x="2189114" y="251790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8446C64A-4686-48BD-8D09-AFEF322E1455}"/>
                </a:ext>
              </a:extLst>
            </p:cNvPr>
            <p:cNvSpPr/>
            <p:nvPr/>
          </p:nvSpPr>
          <p:spPr>
            <a:xfrm>
              <a:off x="3620349" y="2713378"/>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直接箭头连接符 29">
              <a:extLst>
                <a:ext uri="{FF2B5EF4-FFF2-40B4-BE49-F238E27FC236}">
                  <a16:creationId xmlns:a16="http://schemas.microsoft.com/office/drawing/2014/main" id="{85C9FCEC-F125-49B9-A96E-D42215878D84}"/>
                </a:ext>
              </a:extLst>
            </p:cNvPr>
            <p:cNvCxnSpPr>
              <a:cxnSpLocks/>
              <a:endCxn id="6" idx="5"/>
            </p:cNvCxnSpPr>
            <p:nvPr/>
          </p:nvCxnSpPr>
          <p:spPr>
            <a:xfrm flipH="1" flipV="1">
              <a:off x="2460588" y="2789383"/>
              <a:ext cx="477272" cy="6495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E40F240-036A-4AED-84A3-1AC75507D54D}"/>
                </a:ext>
              </a:extLst>
            </p:cNvPr>
            <p:cNvCxnSpPr>
              <a:cxnSpLocks/>
              <a:endCxn id="7" idx="3"/>
            </p:cNvCxnSpPr>
            <p:nvPr/>
          </p:nvCxnSpPr>
          <p:spPr>
            <a:xfrm flipV="1">
              <a:off x="2928022" y="2984852"/>
              <a:ext cx="738905" cy="444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1" name="空心弧 40">
              <a:extLst>
                <a:ext uri="{FF2B5EF4-FFF2-40B4-BE49-F238E27FC236}">
                  <a16:creationId xmlns:a16="http://schemas.microsoft.com/office/drawing/2014/main" id="{ABF4CBA1-EA35-4417-B6CC-65C1E926D37B}"/>
                </a:ext>
              </a:extLst>
            </p:cNvPr>
            <p:cNvSpPr/>
            <p:nvPr/>
          </p:nvSpPr>
          <p:spPr>
            <a:xfrm>
              <a:off x="2603196" y="3081120"/>
              <a:ext cx="649651" cy="649651"/>
            </a:xfrm>
            <a:prstGeom prst="blockArc">
              <a:avLst>
                <a:gd name="adj1" fmla="val 13770965"/>
                <a:gd name="adj2" fmla="val 19733278"/>
                <a:gd name="adj3" fmla="val 1841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nvGrpSpPr>
          <p:cNvPr id="44" name="组合 43">
            <a:extLst>
              <a:ext uri="{FF2B5EF4-FFF2-40B4-BE49-F238E27FC236}">
                <a16:creationId xmlns:a16="http://schemas.microsoft.com/office/drawing/2014/main" id="{E5D2752A-07F1-4304-89A6-820010079999}"/>
              </a:ext>
            </a:extLst>
          </p:cNvPr>
          <p:cNvGrpSpPr/>
          <p:nvPr/>
        </p:nvGrpSpPr>
        <p:grpSpPr>
          <a:xfrm>
            <a:off x="6834808" y="2292624"/>
            <a:ext cx="2478157" cy="2478157"/>
            <a:chOff x="5141844" y="2199859"/>
            <a:chExt cx="2478157" cy="2478157"/>
          </a:xfrm>
        </p:grpSpPr>
        <p:grpSp>
          <p:nvGrpSpPr>
            <p:cNvPr id="9" name="组合 8">
              <a:extLst>
                <a:ext uri="{FF2B5EF4-FFF2-40B4-BE49-F238E27FC236}">
                  <a16:creationId xmlns:a16="http://schemas.microsoft.com/office/drawing/2014/main" id="{4C9750F7-F259-4FD6-971C-D362B2F273AC}"/>
                </a:ext>
              </a:extLst>
            </p:cNvPr>
            <p:cNvGrpSpPr/>
            <p:nvPr/>
          </p:nvGrpSpPr>
          <p:grpSpPr>
            <a:xfrm>
              <a:off x="5141844" y="2199859"/>
              <a:ext cx="2478157" cy="2478157"/>
              <a:chOff x="1550504" y="2199861"/>
              <a:chExt cx="2478157" cy="2478157"/>
            </a:xfrm>
          </p:grpSpPr>
          <p:sp>
            <p:nvSpPr>
              <p:cNvPr id="10" name="矩形 9">
                <a:extLst>
                  <a:ext uri="{FF2B5EF4-FFF2-40B4-BE49-F238E27FC236}">
                    <a16:creationId xmlns:a16="http://schemas.microsoft.com/office/drawing/2014/main" id="{F8B051A5-2985-4FF5-8F76-4FF8D0E4E1BF}"/>
                  </a:ext>
                </a:extLst>
              </p:cNvPr>
              <p:cNvSpPr/>
              <p:nvPr/>
            </p:nvSpPr>
            <p:spPr>
              <a:xfrm>
                <a:off x="1550504" y="2199861"/>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圆: 空心 10">
                <a:extLst>
                  <a:ext uri="{FF2B5EF4-FFF2-40B4-BE49-F238E27FC236}">
                    <a16:creationId xmlns:a16="http://schemas.microsoft.com/office/drawing/2014/main" id="{29079849-A97A-4A71-90D6-6A9473856C0F}"/>
                  </a:ext>
                </a:extLst>
              </p:cNvPr>
              <p:cNvSpPr/>
              <p:nvPr/>
            </p:nvSpPr>
            <p:spPr>
              <a:xfrm>
                <a:off x="1709529" y="2358886"/>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2" name="椭圆 11">
                <a:extLst>
                  <a:ext uri="{FF2B5EF4-FFF2-40B4-BE49-F238E27FC236}">
                    <a16:creationId xmlns:a16="http://schemas.microsoft.com/office/drawing/2014/main" id="{8722D818-604D-44C5-8463-FBD3101C362F}"/>
                  </a:ext>
                </a:extLst>
              </p:cNvPr>
              <p:cNvSpPr/>
              <p:nvPr/>
            </p:nvSpPr>
            <p:spPr>
              <a:xfrm>
                <a:off x="1858617" y="390938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F84C69B3-0910-4997-93FE-AAF541063422}"/>
                  </a:ext>
                </a:extLst>
              </p:cNvPr>
              <p:cNvSpPr/>
              <p:nvPr/>
            </p:nvSpPr>
            <p:spPr>
              <a:xfrm>
                <a:off x="3631096" y="3269974"/>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5" name="直接箭头连接符 34">
              <a:extLst>
                <a:ext uri="{FF2B5EF4-FFF2-40B4-BE49-F238E27FC236}">
                  <a16:creationId xmlns:a16="http://schemas.microsoft.com/office/drawing/2014/main" id="{18E11D0A-388A-4DB0-A6BA-B4D71B73B9F0}"/>
                </a:ext>
              </a:extLst>
            </p:cNvPr>
            <p:cNvCxnSpPr>
              <a:cxnSpLocks/>
              <a:endCxn id="13" idx="2"/>
            </p:cNvCxnSpPr>
            <p:nvPr/>
          </p:nvCxnSpPr>
          <p:spPr>
            <a:xfrm flipV="1">
              <a:off x="6404017" y="3428998"/>
              <a:ext cx="818419" cy="9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直接箭头连接符 37">
              <a:extLst>
                <a:ext uri="{FF2B5EF4-FFF2-40B4-BE49-F238E27FC236}">
                  <a16:creationId xmlns:a16="http://schemas.microsoft.com/office/drawing/2014/main" id="{7FD488DC-3A6B-464A-94FF-778AEFB83446}"/>
                </a:ext>
              </a:extLst>
            </p:cNvPr>
            <p:cNvCxnSpPr>
              <a:cxnSpLocks/>
              <a:endCxn id="12" idx="7"/>
            </p:cNvCxnSpPr>
            <p:nvPr/>
          </p:nvCxnSpPr>
          <p:spPr>
            <a:xfrm flipH="1">
              <a:off x="5721431" y="3438936"/>
              <a:ext cx="682586" cy="517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空心弧 41">
              <a:extLst>
                <a:ext uri="{FF2B5EF4-FFF2-40B4-BE49-F238E27FC236}">
                  <a16:creationId xmlns:a16="http://schemas.microsoft.com/office/drawing/2014/main" id="{83A6C68F-59B8-466A-BBA7-59FCA2680CFF}"/>
                </a:ext>
              </a:extLst>
            </p:cNvPr>
            <p:cNvSpPr/>
            <p:nvPr/>
          </p:nvSpPr>
          <p:spPr>
            <a:xfrm>
              <a:off x="6079191" y="3117226"/>
              <a:ext cx="649651" cy="649651"/>
            </a:xfrm>
            <a:prstGeom prst="blockArc">
              <a:avLst>
                <a:gd name="adj1" fmla="val 115501"/>
                <a:gd name="adj2" fmla="val 8479354"/>
                <a:gd name="adj3" fmla="val 271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cxnSp>
        <p:nvCxnSpPr>
          <p:cNvPr id="16" name="直接连接符 15">
            <a:extLst>
              <a:ext uri="{FF2B5EF4-FFF2-40B4-BE49-F238E27FC236}">
                <a16:creationId xmlns:a16="http://schemas.microsoft.com/office/drawing/2014/main" id="{501D4EE0-D2C8-499A-AE95-55046B5D1F74}"/>
              </a:ext>
            </a:extLst>
          </p:cNvPr>
          <p:cNvCxnSpPr>
            <a:cxnSpLocks/>
            <a:stCxn id="4" idx="5"/>
            <a:endCxn id="12" idx="1"/>
          </p:cNvCxnSpPr>
          <p:nvPr/>
        </p:nvCxnSpPr>
        <p:spPr>
          <a:xfrm>
            <a:off x="5869904" y="1176680"/>
            <a:ext cx="1319595" cy="2872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7998B79-5661-4656-88AA-11AC6F4A79A4}"/>
              </a:ext>
            </a:extLst>
          </p:cNvPr>
          <p:cNvCxnSpPr>
            <a:cxnSpLocks/>
            <a:stCxn id="13" idx="0"/>
            <a:endCxn id="5" idx="5"/>
          </p:cNvCxnSpPr>
          <p:nvPr/>
        </p:nvCxnSpPr>
        <p:spPr>
          <a:xfrm flipH="1" flipV="1">
            <a:off x="7960631" y="1143688"/>
            <a:ext cx="1113795" cy="22190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3C8C8014-CE45-40B5-A484-C82094158202}"/>
              </a:ext>
            </a:extLst>
          </p:cNvPr>
          <p:cNvCxnSpPr>
            <a:stCxn id="6" idx="7"/>
            <a:endCxn id="4" idx="3"/>
          </p:cNvCxnSpPr>
          <p:nvPr/>
        </p:nvCxnSpPr>
        <p:spPr>
          <a:xfrm flipV="1">
            <a:off x="4153552" y="1176680"/>
            <a:ext cx="624664" cy="1480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713073C-228C-465A-9191-6E82EB7FBD08}"/>
              </a:ext>
            </a:extLst>
          </p:cNvPr>
          <p:cNvCxnSpPr>
            <a:cxnSpLocks/>
            <a:stCxn id="7" idx="7"/>
            <a:endCxn id="5" idx="3"/>
          </p:cNvCxnSpPr>
          <p:nvPr/>
        </p:nvCxnSpPr>
        <p:spPr>
          <a:xfrm flipV="1">
            <a:off x="5584787" y="1143688"/>
            <a:ext cx="1284156" cy="1709033"/>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EAFB739-23FE-402B-98F2-4435F1D00920}"/>
                  </a:ext>
                </a:extLst>
              </p:cNvPr>
              <p:cNvSpPr txBox="1"/>
              <p:nvPr/>
            </p:nvSpPr>
            <p:spPr>
              <a:xfrm>
                <a:off x="3391747" y="5229554"/>
                <a:ext cx="610410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𝑊</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1</m:t>
                              </m:r>
                            </m:sub>
                          </m:sSub>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a:latin typeface="Cambria Math" panose="02040503050406030204" pitchFamily="18" charset="0"/>
                            </a:rPr>
                            <m:t>cos</m:t>
                          </m:r>
                        </m:fName>
                        <m:e>
                          <m:d>
                            <m:dPr>
                              <m:ctrlPr>
                                <a:rPr lang="en-US" altLang="zh-CN" sz="2800" i="1">
                                  <a:latin typeface="Cambria Math" panose="02040503050406030204" pitchFamily="18" charset="0"/>
                                </a:rPr>
                              </m:ctrlPr>
                            </m:dPr>
                            <m:e>
                              <m:r>
                                <m:rPr>
                                  <m:sty m:val="p"/>
                                </m:rPr>
                                <a:rPr lang="el-GR" altLang="zh-CN" sz="2800" i="1">
                                  <a:latin typeface="Cambria Math" panose="02040503050406030204" pitchFamily="18" charset="0"/>
                                  <a:ea typeface="Cambria Math" panose="02040503050406030204" pitchFamily="18" charset="0"/>
                                </a:rPr>
                                <m:t>Δ</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𝜃</m:t>
                                  </m:r>
                                </m:e>
                                <m:sub>
                                  <m:r>
                                    <a:rPr lang="en-US" altLang="zh-CN" sz="2800" i="1">
                                      <a:latin typeface="Cambria Math" panose="02040503050406030204" pitchFamily="18" charset="0"/>
                                      <a:ea typeface="Cambria Math" panose="02040503050406030204" pitchFamily="18" charset="0"/>
                                    </a:rPr>
                                    <m:t>𝐴</m:t>
                                  </m:r>
                                </m:sub>
                              </m:sSub>
                            </m:e>
                          </m:d>
                        </m:e>
                      </m:func>
                      <m:r>
                        <a:rPr lang="en-US" altLang="zh-CN" sz="2800" b="0" i="1" smtClean="0">
                          <a:latin typeface="Cambria Math" panose="02040503050406030204" pitchFamily="18" charset="0"/>
                        </a:rPr>
                        <m:t>+</m:t>
                      </m:r>
                      <m:r>
                        <m:rPr>
                          <m:sty m:val="p"/>
                        </m:rPr>
                        <a:rPr lang="en-US" altLang="zh-CN" sz="2800">
                          <a:latin typeface="Cambria Math" panose="02040503050406030204" pitchFamily="18" charset="0"/>
                        </a:rPr>
                        <m:t>cos</m:t>
                      </m:r>
                      <m:r>
                        <a:rPr lang="en-US" altLang="zh-CN" sz="2800" i="1">
                          <a:latin typeface="Cambria Math" panose="02040503050406030204" pitchFamily="18" charset="0"/>
                        </a:rPr>
                        <m:t>⁡(</m:t>
                      </m:r>
                      <m:r>
                        <m:rPr>
                          <m:sty m:val="p"/>
                        </m:rPr>
                        <a:rPr lang="el-GR" altLang="zh-CN" sz="2800" i="1">
                          <a:latin typeface="Cambria Math" panose="02040503050406030204" pitchFamily="18" charset="0"/>
                          <a:ea typeface="Cambria Math" panose="02040503050406030204" pitchFamily="18" charset="0"/>
                        </a:rPr>
                        <m:t>Δ</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𝜃</m:t>
                          </m:r>
                        </m:e>
                        <m:sub>
                          <m:r>
                            <a:rPr lang="en-US" altLang="zh-CN" sz="2800" b="0" i="1" smtClean="0">
                              <a:latin typeface="Cambria Math" panose="02040503050406030204" pitchFamily="18" charset="0"/>
                              <a:ea typeface="Cambria Math" panose="02040503050406030204" pitchFamily="18" charset="0"/>
                            </a:rPr>
                            <m:t>𝐵</m:t>
                          </m:r>
                        </m:sub>
                      </m:sSub>
                      <m:r>
                        <a:rPr lang="en-US" altLang="zh-CN" sz="2800" i="1">
                          <a:latin typeface="Cambria Math" panose="02040503050406030204" pitchFamily="18" charset="0"/>
                        </a:rPr>
                        <m:t>)</m:t>
                      </m:r>
                      <m:r>
                        <a:rPr lang="en-US" sz="2800" b="0" i="1" smtClean="0">
                          <a:latin typeface="Cambria Math" panose="02040503050406030204" pitchFamily="18" charset="0"/>
                        </a:rPr>
                        <m:t>)</m:t>
                      </m:r>
                    </m:oMath>
                  </m:oMathPara>
                </a14:m>
                <a:endParaRPr lang="en-US" sz="2800" dirty="0"/>
              </a:p>
            </p:txBody>
          </p:sp>
        </mc:Choice>
        <mc:Fallback xmlns="">
          <p:sp>
            <p:nvSpPr>
              <p:cNvPr id="45" name="文本框 44">
                <a:extLst>
                  <a:ext uri="{FF2B5EF4-FFF2-40B4-BE49-F238E27FC236}">
                    <a16:creationId xmlns:a16="http://schemas.microsoft.com/office/drawing/2014/main" id="{EEAFB739-23FE-402B-98F2-4435F1D00920}"/>
                  </a:ext>
                </a:extLst>
              </p:cNvPr>
              <p:cNvSpPr txBox="1">
                <a:spLocks noRot="1" noChangeAspect="1" noMove="1" noResize="1" noEditPoints="1" noAdjustHandles="1" noChangeArrowheads="1" noChangeShapeType="1" noTextEdit="1"/>
              </p:cNvSpPr>
              <p:nvPr/>
            </p:nvSpPr>
            <p:spPr>
              <a:xfrm>
                <a:off x="3391747" y="5229554"/>
                <a:ext cx="6104107" cy="803810"/>
              </a:xfrm>
              <a:prstGeom prst="rect">
                <a:avLst/>
              </a:prstGeom>
              <a:blipFill>
                <a:blip r:embed="rId2"/>
                <a:stretch>
                  <a:fillRect/>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826D8EF0-E1CE-4E65-BF59-8D6E561D461C}"/>
              </a:ext>
            </a:extLst>
          </p:cNvPr>
          <p:cNvSpPr txBox="1"/>
          <p:nvPr/>
        </p:nvSpPr>
        <p:spPr>
          <a:xfrm>
            <a:off x="4100069" y="4829826"/>
            <a:ext cx="1061509" cy="461665"/>
          </a:xfrm>
          <a:prstGeom prst="rect">
            <a:avLst/>
          </a:prstGeom>
          <a:noFill/>
        </p:spPr>
        <p:txBody>
          <a:bodyPr wrap="none" rtlCol="0">
            <a:spAutoFit/>
          </a:bodyPr>
          <a:lstStyle/>
          <a:p>
            <a:r>
              <a:rPr lang="en-US" sz="2400" dirty="0"/>
              <a:t>Map A</a:t>
            </a:r>
          </a:p>
        </p:txBody>
      </p:sp>
      <p:sp>
        <p:nvSpPr>
          <p:cNvPr id="47" name="文本框 46">
            <a:extLst>
              <a:ext uri="{FF2B5EF4-FFF2-40B4-BE49-F238E27FC236}">
                <a16:creationId xmlns:a16="http://schemas.microsoft.com/office/drawing/2014/main" id="{EC466764-8DA2-4661-AF26-649DC19B0C0B}"/>
              </a:ext>
            </a:extLst>
          </p:cNvPr>
          <p:cNvSpPr txBox="1"/>
          <p:nvPr/>
        </p:nvSpPr>
        <p:spPr>
          <a:xfrm>
            <a:off x="7667995" y="4804387"/>
            <a:ext cx="1037463" cy="461665"/>
          </a:xfrm>
          <a:prstGeom prst="rect">
            <a:avLst/>
          </a:prstGeom>
          <a:noFill/>
        </p:spPr>
        <p:txBody>
          <a:bodyPr wrap="none" rtlCol="0">
            <a:spAutoFit/>
          </a:bodyPr>
          <a:lstStyle/>
          <a:p>
            <a:r>
              <a:rPr lang="en-US" sz="2400" dirty="0"/>
              <a:t>Map B</a:t>
            </a:r>
          </a:p>
        </p:txBody>
      </p:sp>
    </p:spTree>
    <p:extLst>
      <p:ext uri="{BB962C8B-B14F-4D97-AF65-F5344CB8AC3E}">
        <p14:creationId xmlns:p14="http://schemas.microsoft.com/office/powerpoint/2010/main" val="1300619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CB356700-1EF4-4102-93AA-02AD42274E67}"/>
              </a:ext>
            </a:extLst>
          </p:cNvPr>
          <p:cNvGrpSpPr/>
          <p:nvPr/>
        </p:nvGrpSpPr>
        <p:grpSpPr>
          <a:xfrm>
            <a:off x="4203249" y="1913147"/>
            <a:ext cx="2478157" cy="2478157"/>
            <a:chOff x="5141844" y="2199859"/>
            <a:chExt cx="2478157" cy="2478157"/>
          </a:xfrm>
          <a:scene3d>
            <a:camera prst="isometricLeftDown"/>
            <a:lightRig rig="threePt" dir="t"/>
          </a:scene3d>
        </p:grpSpPr>
        <p:grpSp>
          <p:nvGrpSpPr>
            <p:cNvPr id="60" name="组合 59">
              <a:extLst>
                <a:ext uri="{FF2B5EF4-FFF2-40B4-BE49-F238E27FC236}">
                  <a16:creationId xmlns:a16="http://schemas.microsoft.com/office/drawing/2014/main" id="{44F29DCC-305F-42B8-B9CA-62335757A3B6}"/>
                </a:ext>
              </a:extLst>
            </p:cNvPr>
            <p:cNvGrpSpPr/>
            <p:nvPr/>
          </p:nvGrpSpPr>
          <p:grpSpPr>
            <a:xfrm>
              <a:off x="5141844" y="2199859"/>
              <a:ext cx="2478157" cy="2478157"/>
              <a:chOff x="1550504" y="2199861"/>
              <a:chExt cx="2478157" cy="2478157"/>
            </a:xfrm>
          </p:grpSpPr>
          <p:sp>
            <p:nvSpPr>
              <p:cNvPr id="63" name="矩形 62">
                <a:extLst>
                  <a:ext uri="{FF2B5EF4-FFF2-40B4-BE49-F238E27FC236}">
                    <a16:creationId xmlns:a16="http://schemas.microsoft.com/office/drawing/2014/main" id="{4E6B7309-07B3-46DC-BEB1-A8758656E87F}"/>
                  </a:ext>
                </a:extLst>
              </p:cNvPr>
              <p:cNvSpPr/>
              <p:nvPr/>
            </p:nvSpPr>
            <p:spPr>
              <a:xfrm>
                <a:off x="1550504" y="2199861"/>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圆: 空心 63">
                <a:extLst>
                  <a:ext uri="{FF2B5EF4-FFF2-40B4-BE49-F238E27FC236}">
                    <a16:creationId xmlns:a16="http://schemas.microsoft.com/office/drawing/2014/main" id="{B7CC1660-BDB9-4476-B652-3E33C9BB7F5F}"/>
                  </a:ext>
                </a:extLst>
              </p:cNvPr>
              <p:cNvSpPr/>
              <p:nvPr/>
            </p:nvSpPr>
            <p:spPr>
              <a:xfrm>
                <a:off x="1709529" y="2358886"/>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5" name="椭圆 64">
                <a:extLst>
                  <a:ext uri="{FF2B5EF4-FFF2-40B4-BE49-F238E27FC236}">
                    <a16:creationId xmlns:a16="http://schemas.microsoft.com/office/drawing/2014/main" id="{801F03FD-78E6-4D34-BE96-E30E40B36A0C}"/>
                  </a:ext>
                </a:extLst>
              </p:cNvPr>
              <p:cNvSpPr/>
              <p:nvPr/>
            </p:nvSpPr>
            <p:spPr>
              <a:xfrm>
                <a:off x="1858617" y="390938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椭圆 65">
                <a:extLst>
                  <a:ext uri="{FF2B5EF4-FFF2-40B4-BE49-F238E27FC236}">
                    <a16:creationId xmlns:a16="http://schemas.microsoft.com/office/drawing/2014/main" id="{F15B67AE-5D5E-49FC-B810-8A9B0186E819}"/>
                  </a:ext>
                </a:extLst>
              </p:cNvPr>
              <p:cNvSpPr/>
              <p:nvPr/>
            </p:nvSpPr>
            <p:spPr>
              <a:xfrm>
                <a:off x="3631096" y="3269974"/>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61" name="直接箭头连接符 60">
              <a:extLst>
                <a:ext uri="{FF2B5EF4-FFF2-40B4-BE49-F238E27FC236}">
                  <a16:creationId xmlns:a16="http://schemas.microsoft.com/office/drawing/2014/main" id="{C1454071-9A83-4A20-8A75-178194D97B50}"/>
                </a:ext>
              </a:extLst>
            </p:cNvPr>
            <p:cNvCxnSpPr>
              <a:cxnSpLocks/>
              <a:endCxn id="66" idx="2"/>
            </p:cNvCxnSpPr>
            <p:nvPr/>
          </p:nvCxnSpPr>
          <p:spPr>
            <a:xfrm flipV="1">
              <a:off x="6404017" y="3428998"/>
              <a:ext cx="818419" cy="9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62" name="直接箭头连接符 61">
              <a:extLst>
                <a:ext uri="{FF2B5EF4-FFF2-40B4-BE49-F238E27FC236}">
                  <a16:creationId xmlns:a16="http://schemas.microsoft.com/office/drawing/2014/main" id="{4E9322AF-51A4-431C-AE1D-47C2537F4798}"/>
                </a:ext>
              </a:extLst>
            </p:cNvPr>
            <p:cNvCxnSpPr>
              <a:cxnSpLocks/>
              <a:endCxn id="65" idx="7"/>
            </p:cNvCxnSpPr>
            <p:nvPr/>
          </p:nvCxnSpPr>
          <p:spPr>
            <a:xfrm flipH="1">
              <a:off x="5721431" y="3438936"/>
              <a:ext cx="682586" cy="517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BA7042A0-075D-4120-AE9A-6BED7F811B1D}"/>
              </a:ext>
            </a:extLst>
          </p:cNvPr>
          <p:cNvGrpSpPr/>
          <p:nvPr/>
        </p:nvGrpSpPr>
        <p:grpSpPr>
          <a:xfrm>
            <a:off x="7313412" y="1897224"/>
            <a:ext cx="2478157" cy="2478157"/>
            <a:chOff x="1698783" y="2199859"/>
            <a:chExt cx="2478157" cy="2478157"/>
          </a:xfrm>
          <a:scene3d>
            <a:camera prst="isometricLeftDown"/>
            <a:lightRig rig="threePt" dir="t"/>
          </a:scene3d>
        </p:grpSpPr>
        <p:sp>
          <p:nvSpPr>
            <p:cNvPr id="52" name="矩形 51">
              <a:extLst>
                <a:ext uri="{FF2B5EF4-FFF2-40B4-BE49-F238E27FC236}">
                  <a16:creationId xmlns:a16="http://schemas.microsoft.com/office/drawing/2014/main" id="{8505CFA3-7507-4EAB-A4C5-E8AD1A5DBA4A}"/>
                </a:ext>
              </a:extLst>
            </p:cNvPr>
            <p:cNvSpPr/>
            <p:nvPr/>
          </p:nvSpPr>
          <p:spPr>
            <a:xfrm>
              <a:off x="1698783" y="2199859"/>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圆: 空心 52">
              <a:extLst>
                <a:ext uri="{FF2B5EF4-FFF2-40B4-BE49-F238E27FC236}">
                  <a16:creationId xmlns:a16="http://schemas.microsoft.com/office/drawing/2014/main" id="{D43F19B6-5CA1-474B-BE33-9FB0024C9891}"/>
                </a:ext>
              </a:extLst>
            </p:cNvPr>
            <p:cNvSpPr/>
            <p:nvPr/>
          </p:nvSpPr>
          <p:spPr>
            <a:xfrm>
              <a:off x="1857808" y="2358884"/>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4" name="椭圆 53">
              <a:extLst>
                <a:ext uri="{FF2B5EF4-FFF2-40B4-BE49-F238E27FC236}">
                  <a16:creationId xmlns:a16="http://schemas.microsoft.com/office/drawing/2014/main" id="{02A4A840-96B3-465B-8092-C4A1F31D31C1}"/>
                </a:ext>
              </a:extLst>
            </p:cNvPr>
            <p:cNvSpPr/>
            <p:nvPr/>
          </p:nvSpPr>
          <p:spPr>
            <a:xfrm>
              <a:off x="2189114" y="251790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D9236921-8E8F-4923-B9DF-87133DD68F63}"/>
                </a:ext>
              </a:extLst>
            </p:cNvPr>
            <p:cNvSpPr/>
            <p:nvPr/>
          </p:nvSpPr>
          <p:spPr>
            <a:xfrm>
              <a:off x="3620349" y="2713378"/>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6" name="直接箭头连接符 55">
              <a:extLst>
                <a:ext uri="{FF2B5EF4-FFF2-40B4-BE49-F238E27FC236}">
                  <a16:creationId xmlns:a16="http://schemas.microsoft.com/office/drawing/2014/main" id="{9050926F-2F22-4CC8-9A1A-658E61AC7172}"/>
                </a:ext>
              </a:extLst>
            </p:cNvPr>
            <p:cNvCxnSpPr>
              <a:cxnSpLocks/>
              <a:endCxn id="54" idx="5"/>
            </p:cNvCxnSpPr>
            <p:nvPr/>
          </p:nvCxnSpPr>
          <p:spPr>
            <a:xfrm flipH="1" flipV="1">
              <a:off x="2460588" y="2789383"/>
              <a:ext cx="477272" cy="6495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61AE541-F454-427F-9025-482C0C5EB0B7}"/>
                </a:ext>
              </a:extLst>
            </p:cNvPr>
            <p:cNvCxnSpPr>
              <a:cxnSpLocks/>
              <a:endCxn id="55" idx="3"/>
            </p:cNvCxnSpPr>
            <p:nvPr/>
          </p:nvCxnSpPr>
          <p:spPr>
            <a:xfrm flipV="1">
              <a:off x="2928022" y="2984852"/>
              <a:ext cx="738905" cy="444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58" name="空心弧 57">
              <a:extLst>
                <a:ext uri="{FF2B5EF4-FFF2-40B4-BE49-F238E27FC236}">
                  <a16:creationId xmlns:a16="http://schemas.microsoft.com/office/drawing/2014/main" id="{6F5EC93A-ACFD-4E32-B8ED-30B9E078CE15}"/>
                </a:ext>
              </a:extLst>
            </p:cNvPr>
            <p:cNvSpPr/>
            <p:nvPr/>
          </p:nvSpPr>
          <p:spPr>
            <a:xfrm>
              <a:off x="2603196" y="3081120"/>
              <a:ext cx="649651" cy="649651"/>
            </a:xfrm>
            <a:prstGeom prst="blockArc">
              <a:avLst>
                <a:gd name="adj1" fmla="val 13770965"/>
                <a:gd name="adj2" fmla="val 19733278"/>
                <a:gd name="adj3" fmla="val 1841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nvGrpSpPr>
          <p:cNvPr id="34" name="组合 33">
            <a:extLst>
              <a:ext uri="{FF2B5EF4-FFF2-40B4-BE49-F238E27FC236}">
                <a16:creationId xmlns:a16="http://schemas.microsoft.com/office/drawing/2014/main" id="{695A62BF-3776-4CC8-9C5D-61A11FF7B7A5}"/>
              </a:ext>
            </a:extLst>
          </p:cNvPr>
          <p:cNvGrpSpPr/>
          <p:nvPr/>
        </p:nvGrpSpPr>
        <p:grpSpPr>
          <a:xfrm>
            <a:off x="3677265" y="1939002"/>
            <a:ext cx="2478157" cy="2478157"/>
            <a:chOff x="5141844" y="2199859"/>
            <a:chExt cx="2478157" cy="2478157"/>
          </a:xfrm>
          <a:scene3d>
            <a:camera prst="isometricLeftDown"/>
            <a:lightRig rig="threePt" dir="t"/>
          </a:scene3d>
        </p:grpSpPr>
        <p:grpSp>
          <p:nvGrpSpPr>
            <p:cNvPr id="36" name="组合 35">
              <a:extLst>
                <a:ext uri="{FF2B5EF4-FFF2-40B4-BE49-F238E27FC236}">
                  <a16:creationId xmlns:a16="http://schemas.microsoft.com/office/drawing/2014/main" id="{8948E287-D586-4387-9ED4-5FE435F890F0}"/>
                </a:ext>
              </a:extLst>
            </p:cNvPr>
            <p:cNvGrpSpPr/>
            <p:nvPr/>
          </p:nvGrpSpPr>
          <p:grpSpPr>
            <a:xfrm>
              <a:off x="5141844" y="2199859"/>
              <a:ext cx="2478157" cy="2478157"/>
              <a:chOff x="1550504" y="2199861"/>
              <a:chExt cx="2478157" cy="2478157"/>
            </a:xfrm>
          </p:grpSpPr>
          <p:sp>
            <p:nvSpPr>
              <p:cNvPr id="40" name="矩形 39">
                <a:extLst>
                  <a:ext uri="{FF2B5EF4-FFF2-40B4-BE49-F238E27FC236}">
                    <a16:creationId xmlns:a16="http://schemas.microsoft.com/office/drawing/2014/main" id="{1CB8B9F3-416A-476A-AB41-876805BAFE25}"/>
                  </a:ext>
                </a:extLst>
              </p:cNvPr>
              <p:cNvSpPr/>
              <p:nvPr/>
            </p:nvSpPr>
            <p:spPr>
              <a:xfrm>
                <a:off x="1550504" y="2199861"/>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圆: 空心 47">
                <a:extLst>
                  <a:ext uri="{FF2B5EF4-FFF2-40B4-BE49-F238E27FC236}">
                    <a16:creationId xmlns:a16="http://schemas.microsoft.com/office/drawing/2014/main" id="{E82E3DF3-20E7-4D2E-B0A8-2B099119B629}"/>
                  </a:ext>
                </a:extLst>
              </p:cNvPr>
              <p:cNvSpPr/>
              <p:nvPr/>
            </p:nvSpPr>
            <p:spPr>
              <a:xfrm>
                <a:off x="1709529" y="2358886"/>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49" name="椭圆 48">
                <a:extLst>
                  <a:ext uri="{FF2B5EF4-FFF2-40B4-BE49-F238E27FC236}">
                    <a16:creationId xmlns:a16="http://schemas.microsoft.com/office/drawing/2014/main" id="{8168CBED-F90F-402A-A972-7BF8A17D47EE}"/>
                  </a:ext>
                </a:extLst>
              </p:cNvPr>
              <p:cNvSpPr/>
              <p:nvPr/>
            </p:nvSpPr>
            <p:spPr>
              <a:xfrm>
                <a:off x="1858617" y="390938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ADFAC32C-4354-4424-AD37-2F302317AD70}"/>
                  </a:ext>
                </a:extLst>
              </p:cNvPr>
              <p:cNvSpPr/>
              <p:nvPr/>
            </p:nvSpPr>
            <p:spPr>
              <a:xfrm>
                <a:off x="3631096" y="3269974"/>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7" name="直接箭头连接符 36">
              <a:extLst>
                <a:ext uri="{FF2B5EF4-FFF2-40B4-BE49-F238E27FC236}">
                  <a16:creationId xmlns:a16="http://schemas.microsoft.com/office/drawing/2014/main" id="{3975CA0E-E89B-4427-81FD-6B1DACFA0BDD}"/>
                </a:ext>
              </a:extLst>
            </p:cNvPr>
            <p:cNvCxnSpPr>
              <a:cxnSpLocks/>
              <a:endCxn id="50" idx="2"/>
            </p:cNvCxnSpPr>
            <p:nvPr/>
          </p:nvCxnSpPr>
          <p:spPr>
            <a:xfrm flipV="1">
              <a:off x="6404017" y="3428998"/>
              <a:ext cx="818419" cy="9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9" name="直接箭头连接符 38">
              <a:extLst>
                <a:ext uri="{FF2B5EF4-FFF2-40B4-BE49-F238E27FC236}">
                  <a16:creationId xmlns:a16="http://schemas.microsoft.com/office/drawing/2014/main" id="{42F40C9E-B8E0-4E38-B89E-9D86B3D7928D}"/>
                </a:ext>
              </a:extLst>
            </p:cNvPr>
            <p:cNvCxnSpPr>
              <a:cxnSpLocks/>
              <a:endCxn id="49" idx="7"/>
            </p:cNvCxnSpPr>
            <p:nvPr/>
          </p:nvCxnSpPr>
          <p:spPr>
            <a:xfrm flipH="1">
              <a:off x="5721431" y="3438936"/>
              <a:ext cx="682586" cy="517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E5D2752A-07F1-4304-89A6-820010079999}"/>
              </a:ext>
            </a:extLst>
          </p:cNvPr>
          <p:cNvGrpSpPr/>
          <p:nvPr/>
        </p:nvGrpSpPr>
        <p:grpSpPr>
          <a:xfrm>
            <a:off x="3205303" y="1923635"/>
            <a:ext cx="2478157" cy="2478157"/>
            <a:chOff x="5141844" y="2199859"/>
            <a:chExt cx="2478157" cy="2478157"/>
          </a:xfrm>
          <a:scene3d>
            <a:camera prst="isometricLeftDown"/>
            <a:lightRig rig="threePt" dir="t"/>
          </a:scene3d>
        </p:grpSpPr>
        <p:grpSp>
          <p:nvGrpSpPr>
            <p:cNvPr id="9" name="组合 8">
              <a:extLst>
                <a:ext uri="{FF2B5EF4-FFF2-40B4-BE49-F238E27FC236}">
                  <a16:creationId xmlns:a16="http://schemas.microsoft.com/office/drawing/2014/main" id="{4C9750F7-F259-4FD6-971C-D362B2F273AC}"/>
                </a:ext>
              </a:extLst>
            </p:cNvPr>
            <p:cNvGrpSpPr/>
            <p:nvPr/>
          </p:nvGrpSpPr>
          <p:grpSpPr>
            <a:xfrm>
              <a:off x="5141844" y="2199859"/>
              <a:ext cx="2478157" cy="2478157"/>
              <a:chOff x="1550504" y="2199861"/>
              <a:chExt cx="2478157" cy="2478157"/>
            </a:xfrm>
          </p:grpSpPr>
          <p:sp>
            <p:nvSpPr>
              <p:cNvPr id="10" name="矩形 9">
                <a:extLst>
                  <a:ext uri="{FF2B5EF4-FFF2-40B4-BE49-F238E27FC236}">
                    <a16:creationId xmlns:a16="http://schemas.microsoft.com/office/drawing/2014/main" id="{F8B051A5-2985-4FF5-8F76-4FF8D0E4E1BF}"/>
                  </a:ext>
                </a:extLst>
              </p:cNvPr>
              <p:cNvSpPr/>
              <p:nvPr/>
            </p:nvSpPr>
            <p:spPr>
              <a:xfrm>
                <a:off x="1550504" y="2199861"/>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圆: 空心 10">
                <a:extLst>
                  <a:ext uri="{FF2B5EF4-FFF2-40B4-BE49-F238E27FC236}">
                    <a16:creationId xmlns:a16="http://schemas.microsoft.com/office/drawing/2014/main" id="{29079849-A97A-4A71-90D6-6A9473856C0F}"/>
                  </a:ext>
                </a:extLst>
              </p:cNvPr>
              <p:cNvSpPr/>
              <p:nvPr/>
            </p:nvSpPr>
            <p:spPr>
              <a:xfrm>
                <a:off x="1709529" y="2358886"/>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2" name="椭圆 11">
                <a:extLst>
                  <a:ext uri="{FF2B5EF4-FFF2-40B4-BE49-F238E27FC236}">
                    <a16:creationId xmlns:a16="http://schemas.microsoft.com/office/drawing/2014/main" id="{8722D818-604D-44C5-8463-FBD3101C362F}"/>
                  </a:ext>
                </a:extLst>
              </p:cNvPr>
              <p:cNvSpPr/>
              <p:nvPr/>
            </p:nvSpPr>
            <p:spPr>
              <a:xfrm>
                <a:off x="1858617" y="390938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F84C69B3-0910-4997-93FE-AAF541063422}"/>
                  </a:ext>
                </a:extLst>
              </p:cNvPr>
              <p:cNvSpPr/>
              <p:nvPr/>
            </p:nvSpPr>
            <p:spPr>
              <a:xfrm>
                <a:off x="3631096" y="3269974"/>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5" name="直接箭头连接符 34">
              <a:extLst>
                <a:ext uri="{FF2B5EF4-FFF2-40B4-BE49-F238E27FC236}">
                  <a16:creationId xmlns:a16="http://schemas.microsoft.com/office/drawing/2014/main" id="{18E11D0A-388A-4DB0-A6BA-B4D71B73B9F0}"/>
                </a:ext>
              </a:extLst>
            </p:cNvPr>
            <p:cNvCxnSpPr>
              <a:cxnSpLocks/>
              <a:endCxn id="13" idx="2"/>
            </p:cNvCxnSpPr>
            <p:nvPr/>
          </p:nvCxnSpPr>
          <p:spPr>
            <a:xfrm flipV="1">
              <a:off x="6404017" y="3428998"/>
              <a:ext cx="818419" cy="9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直接箭头连接符 37">
              <a:extLst>
                <a:ext uri="{FF2B5EF4-FFF2-40B4-BE49-F238E27FC236}">
                  <a16:creationId xmlns:a16="http://schemas.microsoft.com/office/drawing/2014/main" id="{7FD488DC-3A6B-464A-94FF-778AEFB83446}"/>
                </a:ext>
              </a:extLst>
            </p:cNvPr>
            <p:cNvCxnSpPr>
              <a:cxnSpLocks/>
              <a:endCxn id="12" idx="7"/>
            </p:cNvCxnSpPr>
            <p:nvPr/>
          </p:nvCxnSpPr>
          <p:spPr>
            <a:xfrm flipH="1">
              <a:off x="5721431" y="3438936"/>
              <a:ext cx="682586" cy="517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4" name="椭圆 3">
            <a:extLst>
              <a:ext uri="{FF2B5EF4-FFF2-40B4-BE49-F238E27FC236}">
                <a16:creationId xmlns:a16="http://schemas.microsoft.com/office/drawing/2014/main" id="{4F2C1D6F-8ACC-4A38-B0FD-4A8336045814}"/>
              </a:ext>
            </a:extLst>
          </p:cNvPr>
          <p:cNvSpPr/>
          <p:nvPr/>
        </p:nvSpPr>
        <p:spPr>
          <a:xfrm>
            <a:off x="4171122" y="580057"/>
            <a:ext cx="1543880" cy="45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Neuron1</a:t>
            </a:r>
          </a:p>
        </p:txBody>
      </p:sp>
      <p:sp>
        <p:nvSpPr>
          <p:cNvPr id="5" name="椭圆 4">
            <a:extLst>
              <a:ext uri="{FF2B5EF4-FFF2-40B4-BE49-F238E27FC236}">
                <a16:creationId xmlns:a16="http://schemas.microsoft.com/office/drawing/2014/main" id="{E5AFC78A-96DD-4A70-BB1F-358F28B706E1}"/>
              </a:ext>
            </a:extLst>
          </p:cNvPr>
          <p:cNvSpPr/>
          <p:nvPr/>
        </p:nvSpPr>
        <p:spPr>
          <a:xfrm>
            <a:off x="6261849" y="547065"/>
            <a:ext cx="1543880" cy="45057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Neuron2</a:t>
            </a:r>
          </a:p>
        </p:txBody>
      </p:sp>
      <p:grpSp>
        <p:nvGrpSpPr>
          <p:cNvPr id="43" name="组合 42">
            <a:extLst>
              <a:ext uri="{FF2B5EF4-FFF2-40B4-BE49-F238E27FC236}">
                <a16:creationId xmlns:a16="http://schemas.microsoft.com/office/drawing/2014/main" id="{7E71AC23-DAC7-4C2D-8B8B-7234A9834879}"/>
              </a:ext>
            </a:extLst>
          </p:cNvPr>
          <p:cNvGrpSpPr/>
          <p:nvPr/>
        </p:nvGrpSpPr>
        <p:grpSpPr>
          <a:xfrm>
            <a:off x="2797504" y="1961309"/>
            <a:ext cx="2478157" cy="2478157"/>
            <a:chOff x="1698783" y="2199859"/>
            <a:chExt cx="2478157" cy="2478157"/>
          </a:xfrm>
          <a:scene3d>
            <a:camera prst="isometricLeftDown"/>
            <a:lightRig rig="threePt" dir="t"/>
          </a:scene3d>
        </p:grpSpPr>
        <p:sp>
          <p:nvSpPr>
            <p:cNvPr id="2" name="矩形 1">
              <a:extLst>
                <a:ext uri="{FF2B5EF4-FFF2-40B4-BE49-F238E27FC236}">
                  <a16:creationId xmlns:a16="http://schemas.microsoft.com/office/drawing/2014/main" id="{DD738FA9-6E23-490E-BF56-63DB8AC0E419}"/>
                </a:ext>
              </a:extLst>
            </p:cNvPr>
            <p:cNvSpPr/>
            <p:nvPr/>
          </p:nvSpPr>
          <p:spPr>
            <a:xfrm>
              <a:off x="1698783" y="2199859"/>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圆: 空心 2">
              <a:extLst>
                <a:ext uri="{FF2B5EF4-FFF2-40B4-BE49-F238E27FC236}">
                  <a16:creationId xmlns:a16="http://schemas.microsoft.com/office/drawing/2014/main" id="{882F463A-51FD-44CC-A341-7B5D0A0B1125}"/>
                </a:ext>
              </a:extLst>
            </p:cNvPr>
            <p:cNvSpPr/>
            <p:nvPr/>
          </p:nvSpPr>
          <p:spPr>
            <a:xfrm>
              <a:off x="1857808" y="2358884"/>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椭圆 5">
              <a:extLst>
                <a:ext uri="{FF2B5EF4-FFF2-40B4-BE49-F238E27FC236}">
                  <a16:creationId xmlns:a16="http://schemas.microsoft.com/office/drawing/2014/main" id="{DAA97505-EAA3-4BBC-8D22-E9C7B9D3CE19}"/>
                </a:ext>
              </a:extLst>
            </p:cNvPr>
            <p:cNvSpPr/>
            <p:nvPr/>
          </p:nvSpPr>
          <p:spPr>
            <a:xfrm>
              <a:off x="2189114" y="251790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8446C64A-4686-48BD-8D09-AFEF322E1455}"/>
                </a:ext>
              </a:extLst>
            </p:cNvPr>
            <p:cNvSpPr/>
            <p:nvPr/>
          </p:nvSpPr>
          <p:spPr>
            <a:xfrm>
              <a:off x="3620349" y="2713378"/>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直接箭头连接符 29">
              <a:extLst>
                <a:ext uri="{FF2B5EF4-FFF2-40B4-BE49-F238E27FC236}">
                  <a16:creationId xmlns:a16="http://schemas.microsoft.com/office/drawing/2014/main" id="{85C9FCEC-F125-49B9-A96E-D42215878D84}"/>
                </a:ext>
              </a:extLst>
            </p:cNvPr>
            <p:cNvCxnSpPr>
              <a:cxnSpLocks/>
              <a:endCxn id="6" idx="5"/>
            </p:cNvCxnSpPr>
            <p:nvPr/>
          </p:nvCxnSpPr>
          <p:spPr>
            <a:xfrm flipH="1" flipV="1">
              <a:off x="2460588" y="2789383"/>
              <a:ext cx="477272" cy="6495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E40F240-036A-4AED-84A3-1AC75507D54D}"/>
                </a:ext>
              </a:extLst>
            </p:cNvPr>
            <p:cNvCxnSpPr>
              <a:cxnSpLocks/>
              <a:endCxn id="7" idx="3"/>
            </p:cNvCxnSpPr>
            <p:nvPr/>
          </p:nvCxnSpPr>
          <p:spPr>
            <a:xfrm flipV="1">
              <a:off x="2928022" y="2984852"/>
              <a:ext cx="738905" cy="444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1" name="空心弧 40">
              <a:extLst>
                <a:ext uri="{FF2B5EF4-FFF2-40B4-BE49-F238E27FC236}">
                  <a16:creationId xmlns:a16="http://schemas.microsoft.com/office/drawing/2014/main" id="{ABF4CBA1-EA35-4417-B6CC-65C1E926D37B}"/>
                </a:ext>
              </a:extLst>
            </p:cNvPr>
            <p:cNvSpPr/>
            <p:nvPr/>
          </p:nvSpPr>
          <p:spPr>
            <a:xfrm>
              <a:off x="2603196" y="3081120"/>
              <a:ext cx="649651" cy="649651"/>
            </a:xfrm>
            <a:prstGeom prst="blockArc">
              <a:avLst>
                <a:gd name="adj1" fmla="val 13770965"/>
                <a:gd name="adj2" fmla="val 19733278"/>
                <a:gd name="adj3" fmla="val 1841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cxnSp>
        <p:nvCxnSpPr>
          <p:cNvPr id="16" name="直接连接符 15">
            <a:extLst>
              <a:ext uri="{FF2B5EF4-FFF2-40B4-BE49-F238E27FC236}">
                <a16:creationId xmlns:a16="http://schemas.microsoft.com/office/drawing/2014/main" id="{501D4EE0-D2C8-499A-AE95-55046B5D1F74}"/>
              </a:ext>
            </a:extLst>
          </p:cNvPr>
          <p:cNvCxnSpPr>
            <a:cxnSpLocks/>
            <a:stCxn id="4" idx="5"/>
            <a:endCxn id="54" idx="7"/>
          </p:cNvCxnSpPr>
          <p:nvPr/>
        </p:nvCxnSpPr>
        <p:spPr>
          <a:xfrm>
            <a:off x="5488906" y="964646"/>
            <a:ext cx="2586311" cy="12972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7998B79-5661-4656-88AA-11AC6F4A79A4}"/>
              </a:ext>
            </a:extLst>
          </p:cNvPr>
          <p:cNvCxnSpPr>
            <a:cxnSpLocks/>
            <a:endCxn id="5" idx="5"/>
          </p:cNvCxnSpPr>
          <p:nvPr/>
        </p:nvCxnSpPr>
        <p:spPr>
          <a:xfrm flipH="1" flipV="1">
            <a:off x="7579633" y="931654"/>
            <a:ext cx="1229458" cy="196471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3C8C8014-CE45-40B5-A484-C82094158202}"/>
              </a:ext>
            </a:extLst>
          </p:cNvPr>
          <p:cNvCxnSpPr>
            <a:cxnSpLocks/>
            <a:endCxn id="4" idx="3"/>
          </p:cNvCxnSpPr>
          <p:nvPr/>
        </p:nvCxnSpPr>
        <p:spPr>
          <a:xfrm flipV="1">
            <a:off x="3602433" y="964646"/>
            <a:ext cx="794785" cy="12649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713073C-228C-465A-9191-6E82EB7FBD08}"/>
              </a:ext>
            </a:extLst>
          </p:cNvPr>
          <p:cNvCxnSpPr>
            <a:cxnSpLocks/>
            <a:endCxn id="5" idx="3"/>
          </p:cNvCxnSpPr>
          <p:nvPr/>
        </p:nvCxnSpPr>
        <p:spPr>
          <a:xfrm flipV="1">
            <a:off x="4430653" y="931654"/>
            <a:ext cx="2057292" cy="2274923"/>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EEAFB739-23FE-402B-98F2-4435F1D00920}"/>
                  </a:ext>
                </a:extLst>
              </p:cNvPr>
              <p:cNvSpPr txBox="1"/>
              <p:nvPr/>
            </p:nvSpPr>
            <p:spPr>
              <a:xfrm>
                <a:off x="4253873" y="5173686"/>
                <a:ext cx="42824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𝑊</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1</m:t>
                              </m:r>
                            </m:sub>
                          </m:sSub>
                        </m:num>
                        <m:den>
                          <m:r>
                            <a:rPr lang="en-US" sz="2800" b="0" i="1" smtClean="0">
                              <a:latin typeface="Cambria Math" panose="02040503050406030204" pitchFamily="18" charset="0"/>
                            </a:rPr>
                            <m:t>𝑝</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𝑝</m:t>
                          </m:r>
                        </m:sup>
                        <m:e>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m:rPr>
                              <m:sty m:val="p"/>
                            </m:rPr>
                            <a:rPr lang="el-GR" altLang="zh-CN" sz="2800" i="1">
                              <a:latin typeface="Cambria Math" panose="02040503050406030204" pitchFamily="18" charset="0"/>
                              <a:ea typeface="Cambria Math" panose="02040503050406030204" pitchFamily="18" charset="0"/>
                            </a:rPr>
                            <m:t>Δ</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𝜃</m:t>
                              </m:r>
                            </m:e>
                            <m:sub>
                              <m:r>
                                <a:rPr lang="en-US" altLang="zh-CN"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p>
            </p:txBody>
          </p:sp>
        </mc:Choice>
        <mc:Fallback>
          <p:sp>
            <p:nvSpPr>
              <p:cNvPr id="45" name="文本框 44">
                <a:extLst>
                  <a:ext uri="{FF2B5EF4-FFF2-40B4-BE49-F238E27FC236}">
                    <a16:creationId xmlns:a16="http://schemas.microsoft.com/office/drawing/2014/main" id="{EEAFB739-23FE-402B-98F2-4435F1D00920}"/>
                  </a:ext>
                </a:extLst>
              </p:cNvPr>
              <p:cNvSpPr txBox="1">
                <a:spLocks noRot="1" noChangeAspect="1" noMove="1" noResize="1" noEditPoints="1" noAdjustHandles="1" noChangeArrowheads="1" noChangeShapeType="1" noTextEdit="1"/>
              </p:cNvSpPr>
              <p:nvPr/>
            </p:nvSpPr>
            <p:spPr>
              <a:xfrm>
                <a:off x="4253873" y="5173686"/>
                <a:ext cx="4282454" cy="1176219"/>
              </a:xfrm>
              <a:prstGeom prst="rect">
                <a:avLst/>
              </a:prstGeom>
              <a:blipFill>
                <a:blip r:embed="rId2"/>
                <a:stretch>
                  <a:fillRect/>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826D8EF0-E1CE-4E65-BF59-8D6E561D461C}"/>
              </a:ext>
            </a:extLst>
          </p:cNvPr>
          <p:cNvSpPr txBox="1"/>
          <p:nvPr/>
        </p:nvSpPr>
        <p:spPr>
          <a:xfrm>
            <a:off x="3352370" y="4631248"/>
            <a:ext cx="1181734" cy="461665"/>
          </a:xfrm>
          <a:prstGeom prst="rect">
            <a:avLst/>
          </a:prstGeom>
          <a:noFill/>
        </p:spPr>
        <p:txBody>
          <a:bodyPr wrap="none" rtlCol="0">
            <a:spAutoFit/>
          </a:bodyPr>
          <a:lstStyle/>
          <a:p>
            <a:r>
              <a:rPr lang="en-US" sz="2400" dirty="0"/>
              <a:t>Map -1</a:t>
            </a:r>
          </a:p>
        </p:txBody>
      </p:sp>
      <p:sp>
        <p:nvSpPr>
          <p:cNvPr id="47" name="文本框 46">
            <a:extLst>
              <a:ext uri="{FF2B5EF4-FFF2-40B4-BE49-F238E27FC236}">
                <a16:creationId xmlns:a16="http://schemas.microsoft.com/office/drawing/2014/main" id="{EC466764-8DA2-4661-AF26-649DC19B0C0B}"/>
              </a:ext>
            </a:extLst>
          </p:cNvPr>
          <p:cNvSpPr txBox="1"/>
          <p:nvPr/>
        </p:nvSpPr>
        <p:spPr>
          <a:xfrm>
            <a:off x="8023918" y="4770516"/>
            <a:ext cx="1037463" cy="461665"/>
          </a:xfrm>
          <a:prstGeom prst="rect">
            <a:avLst/>
          </a:prstGeom>
          <a:noFill/>
        </p:spPr>
        <p:txBody>
          <a:bodyPr wrap="none" rtlCol="0">
            <a:spAutoFit/>
          </a:bodyPr>
          <a:lstStyle/>
          <a:p>
            <a:r>
              <a:rPr lang="en-US" sz="2400" dirty="0"/>
              <a:t>Map 1</a:t>
            </a:r>
          </a:p>
        </p:txBody>
      </p:sp>
      <p:sp>
        <p:nvSpPr>
          <p:cNvPr id="24" name="椭圆 23">
            <a:extLst>
              <a:ext uri="{FF2B5EF4-FFF2-40B4-BE49-F238E27FC236}">
                <a16:creationId xmlns:a16="http://schemas.microsoft.com/office/drawing/2014/main" id="{DDF8A371-855E-4577-A702-AA916B6D7AFB}"/>
              </a:ext>
            </a:extLst>
          </p:cNvPr>
          <p:cNvSpPr/>
          <p:nvPr/>
        </p:nvSpPr>
        <p:spPr>
          <a:xfrm>
            <a:off x="6487945" y="3057488"/>
            <a:ext cx="243824" cy="2438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椭圆 66">
            <a:extLst>
              <a:ext uri="{FF2B5EF4-FFF2-40B4-BE49-F238E27FC236}">
                <a16:creationId xmlns:a16="http://schemas.microsoft.com/office/drawing/2014/main" id="{519423BC-81F9-4707-A92C-BE628FEF913F}"/>
              </a:ext>
            </a:extLst>
          </p:cNvPr>
          <p:cNvSpPr/>
          <p:nvPr/>
        </p:nvSpPr>
        <p:spPr>
          <a:xfrm>
            <a:off x="6830968" y="3057488"/>
            <a:ext cx="243824" cy="2438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694A7319-A338-43B3-8EB6-02C048536A38}"/>
              </a:ext>
            </a:extLst>
          </p:cNvPr>
          <p:cNvSpPr/>
          <p:nvPr/>
        </p:nvSpPr>
        <p:spPr>
          <a:xfrm>
            <a:off x="7191500" y="3057488"/>
            <a:ext cx="243824" cy="24382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9" name="直接连接符 68">
            <a:extLst>
              <a:ext uri="{FF2B5EF4-FFF2-40B4-BE49-F238E27FC236}">
                <a16:creationId xmlns:a16="http://schemas.microsoft.com/office/drawing/2014/main" id="{4BB4684A-771F-45BB-90FC-8C06FA4D6F84}"/>
              </a:ext>
            </a:extLst>
          </p:cNvPr>
          <p:cNvCxnSpPr>
            <a:cxnSpLocks/>
            <a:endCxn id="4" idx="4"/>
          </p:cNvCxnSpPr>
          <p:nvPr/>
        </p:nvCxnSpPr>
        <p:spPr>
          <a:xfrm flipV="1">
            <a:off x="4136688" y="1030631"/>
            <a:ext cx="806374" cy="9154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1D7727AA-8C6E-4383-B03E-36453B258EDC}"/>
              </a:ext>
            </a:extLst>
          </p:cNvPr>
          <p:cNvCxnSpPr>
            <a:cxnSpLocks/>
          </p:cNvCxnSpPr>
          <p:nvPr/>
        </p:nvCxnSpPr>
        <p:spPr>
          <a:xfrm flipV="1">
            <a:off x="4504414" y="1030631"/>
            <a:ext cx="595116" cy="8887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4B2FF11-68F0-4EDA-B47E-0AC6792FEB9A}"/>
              </a:ext>
            </a:extLst>
          </p:cNvPr>
          <p:cNvCxnSpPr>
            <a:cxnSpLocks/>
          </p:cNvCxnSpPr>
          <p:nvPr/>
        </p:nvCxnSpPr>
        <p:spPr>
          <a:xfrm flipV="1">
            <a:off x="4827154" y="1030631"/>
            <a:ext cx="419088" cy="7724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08DE0D0-AF0D-4579-8407-54EF6DBB44B0}"/>
              </a:ext>
            </a:extLst>
          </p:cNvPr>
          <p:cNvCxnSpPr>
            <a:cxnSpLocks/>
          </p:cNvCxnSpPr>
          <p:nvPr/>
        </p:nvCxnSpPr>
        <p:spPr>
          <a:xfrm flipV="1">
            <a:off x="5196147" y="984165"/>
            <a:ext cx="1679018" cy="158560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3" name="直接连接符 72">
            <a:extLst>
              <a:ext uri="{FF2B5EF4-FFF2-40B4-BE49-F238E27FC236}">
                <a16:creationId xmlns:a16="http://schemas.microsoft.com/office/drawing/2014/main" id="{B0B86AD4-F72F-4E81-90E8-17D217F0DEE8}"/>
              </a:ext>
            </a:extLst>
          </p:cNvPr>
          <p:cNvCxnSpPr>
            <a:cxnSpLocks/>
          </p:cNvCxnSpPr>
          <p:nvPr/>
        </p:nvCxnSpPr>
        <p:spPr>
          <a:xfrm flipV="1">
            <a:off x="5618765" y="970274"/>
            <a:ext cx="1508598" cy="156305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8C8559D2-2B55-4F18-880D-1265ECF3B510}"/>
              </a:ext>
            </a:extLst>
          </p:cNvPr>
          <p:cNvCxnSpPr>
            <a:cxnSpLocks/>
          </p:cNvCxnSpPr>
          <p:nvPr/>
        </p:nvCxnSpPr>
        <p:spPr>
          <a:xfrm flipV="1">
            <a:off x="6186932" y="970274"/>
            <a:ext cx="1072562" cy="2547063"/>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3266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C0C1A-0F82-4D43-95F6-0B117D99684E}"/>
              </a:ext>
            </a:extLst>
          </p:cNvPr>
          <p:cNvSpPr>
            <a:spLocks noGrp="1"/>
          </p:cNvSpPr>
          <p:nvPr>
            <p:ph type="title"/>
          </p:nvPr>
        </p:nvSpPr>
        <p:spPr/>
        <p:txBody>
          <a:bodyPr/>
          <a:lstStyle/>
          <a:p>
            <a:r>
              <a:rPr lang="en-US" dirty="0"/>
              <a:t>Conclusion</a:t>
            </a:r>
          </a:p>
        </p:txBody>
      </p:sp>
      <p:sp>
        <p:nvSpPr>
          <p:cNvPr id="3" name="内容占位符 2">
            <a:extLst>
              <a:ext uri="{FF2B5EF4-FFF2-40B4-BE49-F238E27FC236}">
                <a16:creationId xmlns:a16="http://schemas.microsoft.com/office/drawing/2014/main" id="{1A4A4A5E-E707-4F4E-8980-6C213BC5C694}"/>
              </a:ext>
            </a:extLst>
          </p:cNvPr>
          <p:cNvSpPr>
            <a:spLocks noGrp="1"/>
          </p:cNvSpPr>
          <p:nvPr>
            <p:ph idx="1"/>
          </p:nvPr>
        </p:nvSpPr>
        <p:spPr/>
        <p:txBody>
          <a:bodyPr/>
          <a:lstStyle/>
          <a:p>
            <a:r>
              <a:rPr lang="en-US" dirty="0"/>
              <a:t>This paper studies a special case of continuous attractor network. Neurons exist in multiple maps. And the result shows that the external signal in one map can have influences on other maps, depend on the correlation between maps. And for some attractors, the activity of network can depend not only the external signal, but also the history of external signal.</a:t>
            </a:r>
          </a:p>
        </p:txBody>
      </p:sp>
    </p:spTree>
    <p:extLst>
      <p:ext uri="{BB962C8B-B14F-4D97-AF65-F5344CB8AC3E}">
        <p14:creationId xmlns:p14="http://schemas.microsoft.com/office/powerpoint/2010/main" val="242625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183E6-DD49-4176-8008-68876CA1E4E0}"/>
              </a:ext>
            </a:extLst>
          </p:cNvPr>
          <p:cNvSpPr>
            <a:spLocks noGrp="1"/>
          </p:cNvSpPr>
          <p:nvPr>
            <p:ph type="title"/>
          </p:nvPr>
        </p:nvSpPr>
        <p:spPr/>
        <p:txBody>
          <a:bodyPr/>
          <a:lstStyle/>
          <a:p>
            <a:r>
              <a:rPr lang="en-US" altLang="zh-CN" dirty="0"/>
              <a:t>Background</a:t>
            </a:r>
            <a:endParaRPr lang="en-US" dirty="0"/>
          </a:p>
        </p:txBody>
      </p:sp>
      <p:sp>
        <p:nvSpPr>
          <p:cNvPr id="3" name="内容占位符 2">
            <a:extLst>
              <a:ext uri="{FF2B5EF4-FFF2-40B4-BE49-F238E27FC236}">
                <a16:creationId xmlns:a16="http://schemas.microsoft.com/office/drawing/2014/main" id="{CC084222-B560-49EC-BCFF-265AC82ABCAA}"/>
              </a:ext>
            </a:extLst>
          </p:cNvPr>
          <p:cNvSpPr>
            <a:spLocks noGrp="1"/>
          </p:cNvSpPr>
          <p:nvPr>
            <p:ph idx="1"/>
          </p:nvPr>
        </p:nvSpPr>
        <p:spPr/>
        <p:txBody>
          <a:bodyPr/>
          <a:lstStyle/>
          <a:p>
            <a:r>
              <a:rPr lang="en-US" altLang="zh-CN" dirty="0"/>
              <a:t>Hopfield network</a:t>
            </a:r>
          </a:p>
          <a:p>
            <a:pPr lvl="1"/>
            <a:r>
              <a:rPr lang="en-US" altLang="zh-CN" dirty="0"/>
              <a:t>A set of neurons</a:t>
            </a:r>
          </a:p>
          <a:p>
            <a:pPr lvl="1"/>
            <a:r>
              <a:rPr lang="en-US" altLang="zh-CN" dirty="0"/>
              <a:t>Binary value</a:t>
            </a:r>
          </a:p>
          <a:p>
            <a:pPr lvl="1"/>
            <a:r>
              <a:rPr lang="en-US" altLang="zh-CN" dirty="0"/>
              <a:t>Symmetrical weights</a:t>
            </a:r>
          </a:p>
          <a:p>
            <a:pPr lvl="1"/>
            <a:r>
              <a:rPr lang="en-US" altLang="zh-CN" dirty="0"/>
              <a:t>Discrete time</a:t>
            </a:r>
          </a:p>
          <a:p>
            <a:pPr lvl="1"/>
            <a:endParaRPr lang="en-US" altLang="zh-CN" dirty="0"/>
          </a:p>
          <a:p>
            <a:endParaRPr lang="en-US" dirty="0"/>
          </a:p>
        </p:txBody>
      </p:sp>
      <p:pic>
        <p:nvPicPr>
          <p:cNvPr id="4" name="图片 3">
            <a:extLst>
              <a:ext uri="{FF2B5EF4-FFF2-40B4-BE49-F238E27FC236}">
                <a16:creationId xmlns:a16="http://schemas.microsoft.com/office/drawing/2014/main" id="{4D64A3B1-7005-43B7-950A-BFDD760FC17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86654" y="3943264"/>
            <a:ext cx="6018691" cy="1804182"/>
          </a:xfrm>
          <a:prstGeom prst="rect">
            <a:avLst/>
          </a:prstGeom>
        </p:spPr>
      </p:pic>
    </p:spTree>
    <p:extLst>
      <p:ext uri="{BB962C8B-B14F-4D97-AF65-F5344CB8AC3E}">
        <p14:creationId xmlns:p14="http://schemas.microsoft.com/office/powerpoint/2010/main" val="407663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183E6-DD49-4176-8008-68876CA1E4E0}"/>
              </a:ext>
            </a:extLst>
          </p:cNvPr>
          <p:cNvSpPr>
            <a:spLocks noGrp="1"/>
          </p:cNvSpPr>
          <p:nvPr>
            <p:ph type="title"/>
          </p:nvPr>
        </p:nvSpPr>
        <p:spPr/>
        <p:txBody>
          <a:bodyPr/>
          <a:lstStyle/>
          <a:p>
            <a:r>
              <a:rPr lang="en-US" altLang="zh-CN" dirty="0"/>
              <a:t>Background</a:t>
            </a:r>
            <a:endParaRPr lang="en-US" dirty="0"/>
          </a:p>
        </p:txBody>
      </p:sp>
      <p:sp>
        <p:nvSpPr>
          <p:cNvPr id="3" name="内容占位符 2">
            <a:extLst>
              <a:ext uri="{FF2B5EF4-FFF2-40B4-BE49-F238E27FC236}">
                <a16:creationId xmlns:a16="http://schemas.microsoft.com/office/drawing/2014/main" id="{CC084222-B560-49EC-BCFF-265AC82ABCAA}"/>
              </a:ext>
            </a:extLst>
          </p:cNvPr>
          <p:cNvSpPr>
            <a:spLocks noGrp="1"/>
          </p:cNvSpPr>
          <p:nvPr>
            <p:ph idx="1"/>
          </p:nvPr>
        </p:nvSpPr>
        <p:spPr/>
        <p:txBody>
          <a:bodyPr/>
          <a:lstStyle/>
          <a:p>
            <a:r>
              <a:rPr lang="en-US" altLang="zh-CN" dirty="0"/>
              <a:t>Attractor network</a:t>
            </a:r>
          </a:p>
          <a:p>
            <a:pPr lvl="1"/>
            <a:r>
              <a:rPr lang="en-US" altLang="zh-CN" dirty="0"/>
              <a:t>A set of neurons</a:t>
            </a:r>
          </a:p>
          <a:p>
            <a:pPr lvl="1"/>
            <a:r>
              <a:rPr lang="en-US" altLang="zh-CN" dirty="0"/>
              <a:t>Real value</a:t>
            </a:r>
          </a:p>
          <a:p>
            <a:pPr lvl="1"/>
            <a:r>
              <a:rPr lang="en-US" altLang="zh-CN" dirty="0"/>
              <a:t>Symmetrical weights</a:t>
            </a:r>
          </a:p>
          <a:p>
            <a:pPr lvl="1"/>
            <a:r>
              <a:rPr lang="en-US" altLang="zh-CN" dirty="0"/>
              <a:t>Continuous in time</a:t>
            </a:r>
          </a:p>
          <a:p>
            <a:pPr lvl="1"/>
            <a:endParaRPr lang="en-US" altLang="zh-CN" dirty="0"/>
          </a:p>
          <a:p>
            <a:endParaRPr lang="en-US" dirty="0"/>
          </a:p>
        </p:txBody>
      </p:sp>
      <p:pic>
        <p:nvPicPr>
          <p:cNvPr id="5" name="图片 4">
            <a:extLst>
              <a:ext uri="{FF2B5EF4-FFF2-40B4-BE49-F238E27FC236}">
                <a16:creationId xmlns:a16="http://schemas.microsoft.com/office/drawing/2014/main" id="{79D3E86E-A93E-44F6-BC47-C64B28E8907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27912" y="4100176"/>
            <a:ext cx="6336176" cy="1747911"/>
          </a:xfrm>
          <a:prstGeom prst="rect">
            <a:avLst/>
          </a:prstGeom>
        </p:spPr>
      </p:pic>
    </p:spTree>
    <p:extLst>
      <p:ext uri="{BB962C8B-B14F-4D97-AF65-F5344CB8AC3E}">
        <p14:creationId xmlns:p14="http://schemas.microsoft.com/office/powerpoint/2010/main" val="304032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183E6-DD49-4176-8008-68876CA1E4E0}"/>
              </a:ext>
            </a:extLst>
          </p:cNvPr>
          <p:cNvSpPr>
            <a:spLocks noGrp="1"/>
          </p:cNvSpPr>
          <p:nvPr>
            <p:ph type="title"/>
          </p:nvPr>
        </p:nvSpPr>
        <p:spPr/>
        <p:txBody>
          <a:bodyPr/>
          <a:lstStyle/>
          <a:p>
            <a:r>
              <a:rPr lang="en-US" altLang="zh-CN" dirty="0"/>
              <a:t>Background</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084222-B560-49EC-BCFF-265AC82ABCAA}"/>
                  </a:ext>
                </a:extLst>
              </p:cNvPr>
              <p:cNvSpPr>
                <a:spLocks noGrp="1"/>
              </p:cNvSpPr>
              <p:nvPr>
                <p:ph idx="1"/>
              </p:nvPr>
            </p:nvSpPr>
            <p:spPr/>
            <p:txBody>
              <a:bodyPr/>
              <a:lstStyle/>
              <a:p>
                <a:r>
                  <a:rPr lang="en-US" altLang="zh-CN" dirty="0"/>
                  <a:t>Continuous attractor network</a:t>
                </a:r>
              </a:p>
              <a:p>
                <a:pPr lvl="1"/>
                <a:r>
                  <a:rPr lang="en-US" altLang="zh-CN" dirty="0"/>
                  <a:t>Formal definition very abstract</a:t>
                </a:r>
              </a:p>
              <a:p>
                <a:pPr lvl="1"/>
                <a:r>
                  <a:rPr lang="en-US" altLang="zh-CN" dirty="0"/>
                  <a:t>Only exist with infinite neurons, defined on a manifold </a:t>
                </a:r>
                <a14:m>
                  <m:oMath xmlns:m="http://schemas.openxmlformats.org/officeDocument/2006/math">
                    <m:r>
                      <a:rPr lang="en-US" altLang="zh-CN" b="1" i="1" smtClean="0">
                        <a:latin typeface="Cambria Math" panose="02040503050406030204" pitchFamily="18" charset="0"/>
                      </a:rPr>
                      <m:t>𝑿</m:t>
                    </m:r>
                  </m:oMath>
                </a14:m>
                <a:r>
                  <a:rPr lang="en-US" altLang="zh-CN" dirty="0"/>
                  <a:t>, described by a density function </a:t>
                </a:r>
                <a14:m>
                  <m:oMath xmlns:m="http://schemas.openxmlformats.org/officeDocument/2006/math">
                    <m:r>
                      <a:rPr lang="zh-CN" altLang="en-US" i="1" smtClean="0">
                        <a:latin typeface="Cambria Math" panose="02040503050406030204" pitchFamily="18" charset="0"/>
                      </a:rPr>
                      <m:t>𝜈</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ℝ</m:t>
                    </m:r>
                  </m:oMath>
                </a14:m>
                <a:endParaRPr lang="en-US" altLang="zh-CN" dirty="0"/>
              </a:p>
              <a:p>
                <a:pPr lvl="1"/>
                <a:r>
                  <a:rPr lang="en-US" altLang="zh-CN" dirty="0"/>
                  <a:t>Real value field </a:t>
                </a:r>
                <a14:m>
                  <m:oMath xmlns:m="http://schemas.openxmlformats.org/officeDocument/2006/math">
                    <m:r>
                      <a:rPr lang="en-US" altLang="zh-CN" b="1" i="1" smtClean="0">
                        <a:latin typeface="Cambria Math" panose="02040503050406030204" pitchFamily="18" charset="0"/>
                      </a:rPr>
                      <m:t>𝒎</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ℝ</m:t>
                    </m:r>
                  </m:oMath>
                </a14:m>
                <a:endParaRPr lang="en-US" altLang="zh-CN" dirty="0"/>
              </a:p>
              <a:p>
                <a:pPr lvl="1"/>
                <a:r>
                  <a:rPr lang="en-US" altLang="zh-CN" dirty="0"/>
                  <a:t>Symmetrical weights function </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en-US" altLang="zh-CN" dirty="0"/>
                  <a:t>Continuous in time</a:t>
                </a:r>
              </a:p>
              <a:p>
                <a:pPr lvl="1"/>
                <a:endParaRPr lang="en-US" altLang="zh-CN" dirty="0"/>
              </a:p>
              <a:p>
                <a:endParaRPr lang="en-US" dirty="0"/>
              </a:p>
            </p:txBody>
          </p:sp>
        </mc:Choice>
        <mc:Fallback xmlns="">
          <p:sp>
            <p:nvSpPr>
              <p:cNvPr id="3" name="内容占位符 2">
                <a:extLst>
                  <a:ext uri="{FF2B5EF4-FFF2-40B4-BE49-F238E27FC236}">
                    <a16:creationId xmlns:a16="http://schemas.microsoft.com/office/drawing/2014/main" id="{CC084222-B560-49EC-BCFF-265AC82ABCA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D8FF5DF7-B2B9-4CE6-84CC-24CECC7CCF6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66123" y="4863547"/>
            <a:ext cx="8208833" cy="1313416"/>
          </a:xfrm>
          <a:prstGeom prst="rect">
            <a:avLst/>
          </a:prstGeom>
        </p:spPr>
      </p:pic>
    </p:spTree>
    <p:extLst>
      <p:ext uri="{BB962C8B-B14F-4D97-AF65-F5344CB8AC3E}">
        <p14:creationId xmlns:p14="http://schemas.microsoft.com/office/powerpoint/2010/main" val="119585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00073-72BA-4365-A049-1792EEF877E4}"/>
              </a:ext>
            </a:extLst>
          </p:cNvPr>
          <p:cNvSpPr>
            <a:spLocks noGrp="1"/>
          </p:cNvSpPr>
          <p:nvPr>
            <p:ph type="title"/>
          </p:nvPr>
        </p:nvSpPr>
        <p:spPr/>
        <p:txBody>
          <a:bodyPr/>
          <a:lstStyle/>
          <a:p>
            <a:r>
              <a:rPr lang="en-US" dirty="0"/>
              <a:t>Network structure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60464-3454-4DB9-9D3F-0C0192038F48}"/>
                  </a:ext>
                </a:extLst>
              </p:cNvPr>
              <p:cNvSpPr>
                <a:spLocks noGrp="1"/>
              </p:cNvSpPr>
              <p:nvPr>
                <p:ph idx="1"/>
              </p:nvPr>
            </p:nvSpPr>
            <p:spPr/>
            <p:txBody>
              <a:bodyPr/>
              <a:lstStyle/>
              <a:p>
                <a:r>
                  <a:rPr lang="en-US" dirty="0"/>
                  <a:t>Use word “map” to refer a single manifold</a:t>
                </a:r>
              </a:p>
              <a:p>
                <a:r>
                  <a:rPr lang="en-US" dirty="0"/>
                  <a:t>Take two circular one-dimensional maps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𝐴</m:t>
                        </m:r>
                      </m:sub>
                    </m:sSub>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0,2</m:t>
                        </m:r>
                        <m:r>
                          <a:rPr lang="en-US" b="0" i="1" smtClean="0">
                            <a:latin typeface="Cambria Math" panose="02040503050406030204" pitchFamily="18" charset="0"/>
                          </a:rPr>
                          <m:t>𝜋</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𝐵</m:t>
                        </m:r>
                      </m:sub>
                    </m:sSub>
                    <m:r>
                      <a:rPr lang="en-US" altLang="zh-CN" i="1">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i="1">
                            <a:latin typeface="Cambria Math" panose="02040503050406030204" pitchFamily="18" charset="0"/>
                          </a:rPr>
                          <m:t>0,2</m:t>
                        </m:r>
                        <m:r>
                          <a:rPr lang="en-US" altLang="zh-CN" i="1">
                            <a:latin typeface="Cambria Math" panose="02040503050406030204" pitchFamily="18" charset="0"/>
                          </a:rPr>
                          <m:t>𝜋</m:t>
                        </m:r>
                      </m:e>
                    </m:d>
                  </m:oMath>
                </a14:m>
                <a:endParaRPr lang="en-US" altLang="zh-CN" dirty="0"/>
              </a:p>
              <a:p>
                <a:r>
                  <a:rPr lang="en-US" dirty="0"/>
                  <a:t>One neuron is identified by one point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𝐵</m:t>
                        </m:r>
                      </m:sub>
                    </m:sSub>
                    <m:r>
                      <a:rPr lang="en-US" b="0" i="1" smtClean="0">
                        <a:latin typeface="Cambria Math" panose="02040503050406030204" pitchFamily="18" charset="0"/>
                      </a:rPr>
                      <m:t>)</m:t>
                    </m:r>
                  </m:oMath>
                </a14:m>
                <a:r>
                  <a:rPr lang="en-US" dirty="0"/>
                  <a:t> in space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Θ</m:t>
                        </m:r>
                      </m:e>
                      <m:sub>
                        <m:r>
                          <a:rPr lang="en-US" b="0" i="1" smtClean="0">
                            <a:latin typeface="Cambria Math" panose="02040503050406030204" pitchFamily="18" charset="0"/>
                          </a:rPr>
                          <m:t>𝐵</m:t>
                        </m:r>
                      </m:sub>
                    </m:sSub>
                  </m:oMath>
                </a14:m>
                <a:endParaRPr lang="en-US" b="0" dirty="0"/>
              </a:p>
              <a:p>
                <a:r>
                  <a:rPr lang="en-US" dirty="0"/>
                  <a:t>Weight between two neuron is given by</a:t>
                </a:r>
              </a:p>
            </p:txBody>
          </p:sp>
        </mc:Choice>
        <mc:Fallback xmlns="">
          <p:sp>
            <p:nvSpPr>
              <p:cNvPr id="3" name="内容占位符 2">
                <a:extLst>
                  <a:ext uri="{FF2B5EF4-FFF2-40B4-BE49-F238E27FC236}">
                    <a16:creationId xmlns:a16="http://schemas.microsoft.com/office/drawing/2014/main" id="{FCA60464-3454-4DB9-9D3F-0C0192038F48}"/>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2C2B6FC1-7589-4890-9AD8-E31C8720D9A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28022" y="4146551"/>
            <a:ext cx="10125778" cy="1180306"/>
          </a:xfrm>
          <a:prstGeom prst="rect">
            <a:avLst/>
          </a:prstGeom>
        </p:spPr>
      </p:pic>
    </p:spTree>
    <p:extLst>
      <p:ext uri="{BB962C8B-B14F-4D97-AF65-F5344CB8AC3E}">
        <p14:creationId xmlns:p14="http://schemas.microsoft.com/office/powerpoint/2010/main" val="419581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F2C1D6F-8ACC-4A38-B0FD-4A8336045814}"/>
              </a:ext>
            </a:extLst>
          </p:cNvPr>
          <p:cNvSpPr/>
          <p:nvPr/>
        </p:nvSpPr>
        <p:spPr>
          <a:xfrm>
            <a:off x="4552120" y="792091"/>
            <a:ext cx="1543880" cy="450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Neuron1</a:t>
            </a:r>
          </a:p>
        </p:txBody>
      </p:sp>
      <p:sp>
        <p:nvSpPr>
          <p:cNvPr id="5" name="椭圆 4">
            <a:extLst>
              <a:ext uri="{FF2B5EF4-FFF2-40B4-BE49-F238E27FC236}">
                <a16:creationId xmlns:a16="http://schemas.microsoft.com/office/drawing/2014/main" id="{E5AFC78A-96DD-4A70-BB1F-358F28B706E1}"/>
              </a:ext>
            </a:extLst>
          </p:cNvPr>
          <p:cNvSpPr/>
          <p:nvPr/>
        </p:nvSpPr>
        <p:spPr>
          <a:xfrm>
            <a:off x="6642847" y="759099"/>
            <a:ext cx="1543880" cy="45057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Neuron2</a:t>
            </a:r>
          </a:p>
        </p:txBody>
      </p:sp>
      <p:grpSp>
        <p:nvGrpSpPr>
          <p:cNvPr id="43" name="组合 42">
            <a:extLst>
              <a:ext uri="{FF2B5EF4-FFF2-40B4-BE49-F238E27FC236}">
                <a16:creationId xmlns:a16="http://schemas.microsoft.com/office/drawing/2014/main" id="{7E71AC23-DAC7-4C2D-8B8B-7234A9834879}"/>
              </a:ext>
            </a:extLst>
          </p:cNvPr>
          <p:cNvGrpSpPr/>
          <p:nvPr/>
        </p:nvGrpSpPr>
        <p:grpSpPr>
          <a:xfrm>
            <a:off x="3391747" y="2292624"/>
            <a:ext cx="2478157" cy="2478157"/>
            <a:chOff x="1698783" y="2199859"/>
            <a:chExt cx="2478157" cy="2478157"/>
          </a:xfrm>
        </p:grpSpPr>
        <p:sp>
          <p:nvSpPr>
            <p:cNvPr id="2" name="矩形 1">
              <a:extLst>
                <a:ext uri="{FF2B5EF4-FFF2-40B4-BE49-F238E27FC236}">
                  <a16:creationId xmlns:a16="http://schemas.microsoft.com/office/drawing/2014/main" id="{DD738FA9-6E23-490E-BF56-63DB8AC0E419}"/>
                </a:ext>
              </a:extLst>
            </p:cNvPr>
            <p:cNvSpPr/>
            <p:nvPr/>
          </p:nvSpPr>
          <p:spPr>
            <a:xfrm>
              <a:off x="1698783" y="2199859"/>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圆: 空心 2">
              <a:extLst>
                <a:ext uri="{FF2B5EF4-FFF2-40B4-BE49-F238E27FC236}">
                  <a16:creationId xmlns:a16="http://schemas.microsoft.com/office/drawing/2014/main" id="{882F463A-51FD-44CC-A341-7B5D0A0B1125}"/>
                </a:ext>
              </a:extLst>
            </p:cNvPr>
            <p:cNvSpPr/>
            <p:nvPr/>
          </p:nvSpPr>
          <p:spPr>
            <a:xfrm>
              <a:off x="1857808" y="2358884"/>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椭圆 5">
              <a:extLst>
                <a:ext uri="{FF2B5EF4-FFF2-40B4-BE49-F238E27FC236}">
                  <a16:creationId xmlns:a16="http://schemas.microsoft.com/office/drawing/2014/main" id="{DAA97505-EAA3-4BBC-8D22-E9C7B9D3CE19}"/>
                </a:ext>
              </a:extLst>
            </p:cNvPr>
            <p:cNvSpPr/>
            <p:nvPr/>
          </p:nvSpPr>
          <p:spPr>
            <a:xfrm>
              <a:off x="2189114" y="251790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a:extLst>
                <a:ext uri="{FF2B5EF4-FFF2-40B4-BE49-F238E27FC236}">
                  <a16:creationId xmlns:a16="http://schemas.microsoft.com/office/drawing/2014/main" id="{8446C64A-4686-48BD-8D09-AFEF322E1455}"/>
                </a:ext>
              </a:extLst>
            </p:cNvPr>
            <p:cNvSpPr/>
            <p:nvPr/>
          </p:nvSpPr>
          <p:spPr>
            <a:xfrm>
              <a:off x="3620349" y="2713378"/>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直接箭头连接符 29">
              <a:extLst>
                <a:ext uri="{FF2B5EF4-FFF2-40B4-BE49-F238E27FC236}">
                  <a16:creationId xmlns:a16="http://schemas.microsoft.com/office/drawing/2014/main" id="{85C9FCEC-F125-49B9-A96E-D42215878D84}"/>
                </a:ext>
              </a:extLst>
            </p:cNvPr>
            <p:cNvCxnSpPr>
              <a:cxnSpLocks/>
              <a:endCxn id="6" idx="5"/>
            </p:cNvCxnSpPr>
            <p:nvPr/>
          </p:nvCxnSpPr>
          <p:spPr>
            <a:xfrm flipH="1" flipV="1">
              <a:off x="2460588" y="2789383"/>
              <a:ext cx="477272" cy="6495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E40F240-036A-4AED-84A3-1AC75507D54D}"/>
                </a:ext>
              </a:extLst>
            </p:cNvPr>
            <p:cNvCxnSpPr>
              <a:cxnSpLocks/>
              <a:endCxn id="7" idx="3"/>
            </p:cNvCxnSpPr>
            <p:nvPr/>
          </p:nvCxnSpPr>
          <p:spPr>
            <a:xfrm flipV="1">
              <a:off x="2928022" y="2984852"/>
              <a:ext cx="738905" cy="4441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1" name="空心弧 40">
              <a:extLst>
                <a:ext uri="{FF2B5EF4-FFF2-40B4-BE49-F238E27FC236}">
                  <a16:creationId xmlns:a16="http://schemas.microsoft.com/office/drawing/2014/main" id="{ABF4CBA1-EA35-4417-B6CC-65C1E926D37B}"/>
                </a:ext>
              </a:extLst>
            </p:cNvPr>
            <p:cNvSpPr/>
            <p:nvPr/>
          </p:nvSpPr>
          <p:spPr>
            <a:xfrm>
              <a:off x="2603196" y="3081120"/>
              <a:ext cx="649651" cy="649651"/>
            </a:xfrm>
            <a:prstGeom prst="blockArc">
              <a:avLst>
                <a:gd name="adj1" fmla="val 13770965"/>
                <a:gd name="adj2" fmla="val 19733278"/>
                <a:gd name="adj3" fmla="val 1841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nvGrpSpPr>
          <p:cNvPr id="44" name="组合 43">
            <a:extLst>
              <a:ext uri="{FF2B5EF4-FFF2-40B4-BE49-F238E27FC236}">
                <a16:creationId xmlns:a16="http://schemas.microsoft.com/office/drawing/2014/main" id="{E5D2752A-07F1-4304-89A6-820010079999}"/>
              </a:ext>
            </a:extLst>
          </p:cNvPr>
          <p:cNvGrpSpPr/>
          <p:nvPr/>
        </p:nvGrpSpPr>
        <p:grpSpPr>
          <a:xfrm>
            <a:off x="6834808" y="2292624"/>
            <a:ext cx="2478157" cy="2478157"/>
            <a:chOff x="5141844" y="2199859"/>
            <a:chExt cx="2478157" cy="2478157"/>
          </a:xfrm>
        </p:grpSpPr>
        <p:grpSp>
          <p:nvGrpSpPr>
            <p:cNvPr id="9" name="组合 8">
              <a:extLst>
                <a:ext uri="{FF2B5EF4-FFF2-40B4-BE49-F238E27FC236}">
                  <a16:creationId xmlns:a16="http://schemas.microsoft.com/office/drawing/2014/main" id="{4C9750F7-F259-4FD6-971C-D362B2F273AC}"/>
                </a:ext>
              </a:extLst>
            </p:cNvPr>
            <p:cNvGrpSpPr/>
            <p:nvPr/>
          </p:nvGrpSpPr>
          <p:grpSpPr>
            <a:xfrm>
              <a:off x="5141844" y="2199859"/>
              <a:ext cx="2478157" cy="2478157"/>
              <a:chOff x="1550504" y="2199861"/>
              <a:chExt cx="2478157" cy="2478157"/>
            </a:xfrm>
          </p:grpSpPr>
          <p:sp>
            <p:nvSpPr>
              <p:cNvPr id="10" name="矩形 9">
                <a:extLst>
                  <a:ext uri="{FF2B5EF4-FFF2-40B4-BE49-F238E27FC236}">
                    <a16:creationId xmlns:a16="http://schemas.microsoft.com/office/drawing/2014/main" id="{F8B051A5-2985-4FF5-8F76-4FF8D0E4E1BF}"/>
                  </a:ext>
                </a:extLst>
              </p:cNvPr>
              <p:cNvSpPr/>
              <p:nvPr/>
            </p:nvSpPr>
            <p:spPr>
              <a:xfrm>
                <a:off x="1550504" y="2199861"/>
                <a:ext cx="2478157" cy="2478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圆: 空心 10">
                <a:extLst>
                  <a:ext uri="{FF2B5EF4-FFF2-40B4-BE49-F238E27FC236}">
                    <a16:creationId xmlns:a16="http://schemas.microsoft.com/office/drawing/2014/main" id="{29079849-A97A-4A71-90D6-6A9473856C0F}"/>
                  </a:ext>
                </a:extLst>
              </p:cNvPr>
              <p:cNvSpPr/>
              <p:nvPr/>
            </p:nvSpPr>
            <p:spPr>
              <a:xfrm>
                <a:off x="1709529" y="2358886"/>
                <a:ext cx="2160105" cy="2160105"/>
              </a:xfrm>
              <a:prstGeom prst="donut">
                <a:avLst>
                  <a:gd name="adj" fmla="val 69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2" name="椭圆 11">
                <a:extLst>
                  <a:ext uri="{FF2B5EF4-FFF2-40B4-BE49-F238E27FC236}">
                    <a16:creationId xmlns:a16="http://schemas.microsoft.com/office/drawing/2014/main" id="{8722D818-604D-44C5-8463-FBD3101C362F}"/>
                  </a:ext>
                </a:extLst>
              </p:cNvPr>
              <p:cNvSpPr/>
              <p:nvPr/>
            </p:nvSpPr>
            <p:spPr>
              <a:xfrm>
                <a:off x="1858617" y="3909389"/>
                <a:ext cx="318052" cy="318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F84C69B3-0910-4997-93FE-AAF541063422}"/>
                  </a:ext>
                </a:extLst>
              </p:cNvPr>
              <p:cNvSpPr/>
              <p:nvPr/>
            </p:nvSpPr>
            <p:spPr>
              <a:xfrm>
                <a:off x="3631096" y="3269974"/>
                <a:ext cx="318052" cy="3180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5" name="直接箭头连接符 34">
              <a:extLst>
                <a:ext uri="{FF2B5EF4-FFF2-40B4-BE49-F238E27FC236}">
                  <a16:creationId xmlns:a16="http://schemas.microsoft.com/office/drawing/2014/main" id="{18E11D0A-388A-4DB0-A6BA-B4D71B73B9F0}"/>
                </a:ext>
              </a:extLst>
            </p:cNvPr>
            <p:cNvCxnSpPr>
              <a:cxnSpLocks/>
              <a:endCxn id="13" idx="2"/>
            </p:cNvCxnSpPr>
            <p:nvPr/>
          </p:nvCxnSpPr>
          <p:spPr>
            <a:xfrm flipV="1">
              <a:off x="6404017" y="3428998"/>
              <a:ext cx="818419" cy="9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8" name="直接箭头连接符 37">
              <a:extLst>
                <a:ext uri="{FF2B5EF4-FFF2-40B4-BE49-F238E27FC236}">
                  <a16:creationId xmlns:a16="http://schemas.microsoft.com/office/drawing/2014/main" id="{7FD488DC-3A6B-464A-94FF-778AEFB83446}"/>
                </a:ext>
              </a:extLst>
            </p:cNvPr>
            <p:cNvCxnSpPr>
              <a:cxnSpLocks/>
              <a:endCxn id="12" idx="7"/>
            </p:cNvCxnSpPr>
            <p:nvPr/>
          </p:nvCxnSpPr>
          <p:spPr>
            <a:xfrm flipH="1">
              <a:off x="5721431" y="3438936"/>
              <a:ext cx="682586" cy="517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空心弧 41">
              <a:extLst>
                <a:ext uri="{FF2B5EF4-FFF2-40B4-BE49-F238E27FC236}">
                  <a16:creationId xmlns:a16="http://schemas.microsoft.com/office/drawing/2014/main" id="{83A6C68F-59B8-466A-BBA7-59FCA2680CFF}"/>
                </a:ext>
              </a:extLst>
            </p:cNvPr>
            <p:cNvSpPr/>
            <p:nvPr/>
          </p:nvSpPr>
          <p:spPr>
            <a:xfrm>
              <a:off x="6079191" y="3117226"/>
              <a:ext cx="649651" cy="649651"/>
            </a:xfrm>
            <a:prstGeom prst="blockArc">
              <a:avLst>
                <a:gd name="adj1" fmla="val 115501"/>
                <a:gd name="adj2" fmla="val 8479354"/>
                <a:gd name="adj3" fmla="val 2715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cxnSp>
        <p:nvCxnSpPr>
          <p:cNvPr id="16" name="直接连接符 15">
            <a:extLst>
              <a:ext uri="{FF2B5EF4-FFF2-40B4-BE49-F238E27FC236}">
                <a16:creationId xmlns:a16="http://schemas.microsoft.com/office/drawing/2014/main" id="{501D4EE0-D2C8-499A-AE95-55046B5D1F74}"/>
              </a:ext>
            </a:extLst>
          </p:cNvPr>
          <p:cNvCxnSpPr>
            <a:cxnSpLocks/>
            <a:stCxn id="4" idx="5"/>
            <a:endCxn id="12" idx="1"/>
          </p:cNvCxnSpPr>
          <p:nvPr/>
        </p:nvCxnSpPr>
        <p:spPr>
          <a:xfrm>
            <a:off x="5869904" y="1176680"/>
            <a:ext cx="1319595" cy="2872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7998B79-5661-4656-88AA-11AC6F4A79A4}"/>
              </a:ext>
            </a:extLst>
          </p:cNvPr>
          <p:cNvCxnSpPr>
            <a:cxnSpLocks/>
            <a:stCxn id="13" idx="0"/>
            <a:endCxn id="5" idx="5"/>
          </p:cNvCxnSpPr>
          <p:nvPr/>
        </p:nvCxnSpPr>
        <p:spPr>
          <a:xfrm flipH="1" flipV="1">
            <a:off x="7960631" y="1143688"/>
            <a:ext cx="1113795" cy="22190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3C8C8014-CE45-40B5-A484-C82094158202}"/>
              </a:ext>
            </a:extLst>
          </p:cNvPr>
          <p:cNvCxnSpPr>
            <a:stCxn id="6" idx="7"/>
            <a:endCxn id="4" idx="3"/>
          </p:cNvCxnSpPr>
          <p:nvPr/>
        </p:nvCxnSpPr>
        <p:spPr>
          <a:xfrm flipV="1">
            <a:off x="4153552" y="1176680"/>
            <a:ext cx="624664" cy="1480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713073C-228C-465A-9191-6E82EB7FBD08}"/>
              </a:ext>
            </a:extLst>
          </p:cNvPr>
          <p:cNvCxnSpPr>
            <a:cxnSpLocks/>
            <a:stCxn id="7" idx="7"/>
            <a:endCxn id="5" idx="3"/>
          </p:cNvCxnSpPr>
          <p:nvPr/>
        </p:nvCxnSpPr>
        <p:spPr>
          <a:xfrm flipV="1">
            <a:off x="5584787" y="1143688"/>
            <a:ext cx="1284156" cy="1709033"/>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EAFB739-23FE-402B-98F2-4435F1D00920}"/>
                  </a:ext>
                </a:extLst>
              </p:cNvPr>
              <p:cNvSpPr txBox="1"/>
              <p:nvPr/>
            </p:nvSpPr>
            <p:spPr>
              <a:xfrm>
                <a:off x="3391747" y="5229554"/>
                <a:ext cx="610410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𝑊</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r>
                                <a:rPr lang="en-US" sz="2800" b="0" i="1" smtClean="0">
                                  <a:latin typeface="Cambria Math" panose="02040503050406030204" pitchFamily="18" charset="0"/>
                                </a:rPr>
                                <m:t>1</m:t>
                              </m:r>
                            </m:sub>
                          </m:sSub>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a:latin typeface="Cambria Math" panose="02040503050406030204" pitchFamily="18" charset="0"/>
                            </a:rPr>
                            <m:t>cos</m:t>
                          </m:r>
                        </m:fName>
                        <m:e>
                          <m:d>
                            <m:dPr>
                              <m:ctrlPr>
                                <a:rPr lang="en-US" altLang="zh-CN" sz="2800" i="1">
                                  <a:latin typeface="Cambria Math" panose="02040503050406030204" pitchFamily="18" charset="0"/>
                                </a:rPr>
                              </m:ctrlPr>
                            </m:dPr>
                            <m:e>
                              <m:r>
                                <m:rPr>
                                  <m:sty m:val="p"/>
                                </m:rPr>
                                <a:rPr lang="el-GR" altLang="zh-CN" sz="2800" i="1">
                                  <a:latin typeface="Cambria Math" panose="02040503050406030204" pitchFamily="18" charset="0"/>
                                  <a:ea typeface="Cambria Math" panose="02040503050406030204" pitchFamily="18" charset="0"/>
                                </a:rPr>
                                <m:t>Δ</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𝜃</m:t>
                                  </m:r>
                                </m:e>
                                <m:sub>
                                  <m:r>
                                    <a:rPr lang="en-US" altLang="zh-CN" sz="2800" i="1">
                                      <a:latin typeface="Cambria Math" panose="02040503050406030204" pitchFamily="18" charset="0"/>
                                      <a:ea typeface="Cambria Math" panose="02040503050406030204" pitchFamily="18" charset="0"/>
                                    </a:rPr>
                                    <m:t>𝐴</m:t>
                                  </m:r>
                                </m:sub>
                              </m:sSub>
                            </m:e>
                          </m:d>
                        </m:e>
                      </m:func>
                      <m:r>
                        <a:rPr lang="en-US" altLang="zh-CN" sz="2800" b="0" i="1" smtClean="0">
                          <a:latin typeface="Cambria Math" panose="02040503050406030204" pitchFamily="18" charset="0"/>
                        </a:rPr>
                        <m:t>+</m:t>
                      </m:r>
                      <m:r>
                        <m:rPr>
                          <m:sty m:val="p"/>
                        </m:rPr>
                        <a:rPr lang="en-US" altLang="zh-CN" sz="2800">
                          <a:latin typeface="Cambria Math" panose="02040503050406030204" pitchFamily="18" charset="0"/>
                        </a:rPr>
                        <m:t>cos</m:t>
                      </m:r>
                      <m:r>
                        <a:rPr lang="en-US" altLang="zh-CN" sz="2800" i="1">
                          <a:latin typeface="Cambria Math" panose="02040503050406030204" pitchFamily="18" charset="0"/>
                        </a:rPr>
                        <m:t>⁡(</m:t>
                      </m:r>
                      <m:r>
                        <m:rPr>
                          <m:sty m:val="p"/>
                        </m:rPr>
                        <a:rPr lang="el-GR" altLang="zh-CN" sz="2800" i="1">
                          <a:latin typeface="Cambria Math" panose="02040503050406030204" pitchFamily="18" charset="0"/>
                          <a:ea typeface="Cambria Math" panose="02040503050406030204" pitchFamily="18" charset="0"/>
                        </a:rPr>
                        <m:t>Δ</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𝜃</m:t>
                          </m:r>
                        </m:e>
                        <m:sub>
                          <m:r>
                            <a:rPr lang="en-US" altLang="zh-CN" sz="2800" b="0" i="1" smtClean="0">
                              <a:latin typeface="Cambria Math" panose="02040503050406030204" pitchFamily="18" charset="0"/>
                              <a:ea typeface="Cambria Math" panose="02040503050406030204" pitchFamily="18" charset="0"/>
                            </a:rPr>
                            <m:t>𝐵</m:t>
                          </m:r>
                        </m:sub>
                      </m:sSub>
                      <m:r>
                        <a:rPr lang="en-US" altLang="zh-CN" sz="2800" i="1">
                          <a:latin typeface="Cambria Math" panose="02040503050406030204" pitchFamily="18" charset="0"/>
                        </a:rPr>
                        <m:t>)</m:t>
                      </m:r>
                      <m:r>
                        <a:rPr lang="en-US" sz="2800" b="0" i="1" smtClean="0">
                          <a:latin typeface="Cambria Math" panose="02040503050406030204" pitchFamily="18" charset="0"/>
                        </a:rPr>
                        <m:t>)</m:t>
                      </m:r>
                    </m:oMath>
                  </m:oMathPara>
                </a14:m>
                <a:endParaRPr lang="en-US" sz="2800" dirty="0"/>
              </a:p>
            </p:txBody>
          </p:sp>
        </mc:Choice>
        <mc:Fallback xmlns="">
          <p:sp>
            <p:nvSpPr>
              <p:cNvPr id="45" name="文本框 44">
                <a:extLst>
                  <a:ext uri="{FF2B5EF4-FFF2-40B4-BE49-F238E27FC236}">
                    <a16:creationId xmlns:a16="http://schemas.microsoft.com/office/drawing/2014/main" id="{EEAFB739-23FE-402B-98F2-4435F1D00920}"/>
                  </a:ext>
                </a:extLst>
              </p:cNvPr>
              <p:cNvSpPr txBox="1">
                <a:spLocks noRot="1" noChangeAspect="1" noMove="1" noResize="1" noEditPoints="1" noAdjustHandles="1" noChangeArrowheads="1" noChangeShapeType="1" noTextEdit="1"/>
              </p:cNvSpPr>
              <p:nvPr/>
            </p:nvSpPr>
            <p:spPr>
              <a:xfrm>
                <a:off x="3391747" y="5229554"/>
                <a:ext cx="6104107" cy="803810"/>
              </a:xfrm>
              <a:prstGeom prst="rect">
                <a:avLst/>
              </a:prstGeom>
              <a:blipFill>
                <a:blip r:embed="rId2"/>
                <a:stretch>
                  <a:fillRect/>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826D8EF0-E1CE-4E65-BF59-8D6E561D461C}"/>
              </a:ext>
            </a:extLst>
          </p:cNvPr>
          <p:cNvSpPr txBox="1"/>
          <p:nvPr/>
        </p:nvSpPr>
        <p:spPr>
          <a:xfrm>
            <a:off x="4100069" y="4829826"/>
            <a:ext cx="1061509" cy="461665"/>
          </a:xfrm>
          <a:prstGeom prst="rect">
            <a:avLst/>
          </a:prstGeom>
          <a:noFill/>
        </p:spPr>
        <p:txBody>
          <a:bodyPr wrap="none" rtlCol="0">
            <a:spAutoFit/>
          </a:bodyPr>
          <a:lstStyle/>
          <a:p>
            <a:r>
              <a:rPr lang="en-US" sz="2400" dirty="0"/>
              <a:t>Map A</a:t>
            </a:r>
          </a:p>
        </p:txBody>
      </p:sp>
      <p:sp>
        <p:nvSpPr>
          <p:cNvPr id="47" name="文本框 46">
            <a:extLst>
              <a:ext uri="{FF2B5EF4-FFF2-40B4-BE49-F238E27FC236}">
                <a16:creationId xmlns:a16="http://schemas.microsoft.com/office/drawing/2014/main" id="{EC466764-8DA2-4661-AF26-649DC19B0C0B}"/>
              </a:ext>
            </a:extLst>
          </p:cNvPr>
          <p:cNvSpPr txBox="1"/>
          <p:nvPr/>
        </p:nvSpPr>
        <p:spPr>
          <a:xfrm>
            <a:off x="7667995" y="4804387"/>
            <a:ext cx="1037463" cy="461665"/>
          </a:xfrm>
          <a:prstGeom prst="rect">
            <a:avLst/>
          </a:prstGeom>
          <a:noFill/>
        </p:spPr>
        <p:txBody>
          <a:bodyPr wrap="none" rtlCol="0">
            <a:spAutoFit/>
          </a:bodyPr>
          <a:lstStyle/>
          <a:p>
            <a:r>
              <a:rPr lang="en-US" sz="2400" dirty="0"/>
              <a:t>Map B</a:t>
            </a:r>
          </a:p>
        </p:txBody>
      </p:sp>
    </p:spTree>
    <p:extLst>
      <p:ext uri="{BB962C8B-B14F-4D97-AF65-F5344CB8AC3E}">
        <p14:creationId xmlns:p14="http://schemas.microsoft.com/office/powerpoint/2010/main" val="417320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00073-72BA-4365-A049-1792EEF877E4}"/>
              </a:ext>
            </a:extLst>
          </p:cNvPr>
          <p:cNvSpPr>
            <a:spLocks noGrp="1"/>
          </p:cNvSpPr>
          <p:nvPr>
            <p:ph type="title"/>
          </p:nvPr>
        </p:nvSpPr>
        <p:spPr/>
        <p:txBody>
          <a:bodyPr/>
          <a:lstStyle/>
          <a:p>
            <a:r>
              <a:rPr lang="en-US" dirty="0"/>
              <a:t>Network structure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60464-3454-4DB9-9D3F-0C0192038F48}"/>
                  </a:ext>
                </a:extLst>
              </p:cNvPr>
              <p:cNvSpPr>
                <a:spLocks noGrp="1"/>
              </p:cNvSpPr>
              <p:nvPr>
                <p:ph idx="1"/>
              </p:nvPr>
            </p:nvSpPr>
            <p:spPr/>
            <p:txBody>
              <a:bodyPr/>
              <a:lstStyle/>
              <a:p>
                <a:r>
                  <a:rPr lang="en-US" dirty="0"/>
                  <a:t>Define </a:t>
                </a:r>
                <a14:m>
                  <m:oMath xmlns:m="http://schemas.openxmlformats.org/officeDocument/2006/math">
                    <m:r>
                      <a:rPr lang="en-US" i="1" smtClean="0">
                        <a:latin typeface="Cambria Math" panose="02040503050406030204" pitchFamily="18" charset="0"/>
                        <a:ea typeface="Cambria Math" panose="02040503050406030204" pitchFamily="18" charset="0"/>
                      </a:rPr>
                      <m:t>𝜈</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𝐵</m:t>
                        </m:r>
                      </m:sub>
                    </m:sSub>
                    <m:r>
                      <a:rPr lang="en-US" b="0" i="1" smtClean="0">
                        <a:latin typeface="Cambria Math" panose="02040503050406030204" pitchFamily="18" charset="0"/>
                        <a:ea typeface="Cambria Math" panose="02040503050406030204" pitchFamily="18" charset="0"/>
                      </a:rPr>
                      <m:t>)</m:t>
                    </m:r>
                  </m:oMath>
                </a14:m>
                <a:r>
                  <a:rPr lang="en-US" dirty="0"/>
                  <a:t>. Interpret </a:t>
                </a:r>
                <a14:m>
                  <m:oMath xmlns:m="http://schemas.openxmlformats.org/officeDocument/2006/math">
                    <m:r>
                      <a:rPr lang="en-US" i="1" smtClean="0">
                        <a:latin typeface="Cambria Math" panose="02040503050406030204" pitchFamily="18" charset="0"/>
                        <a:ea typeface="Cambria Math" panose="02040503050406030204" pitchFamily="18" charset="0"/>
                      </a:rPr>
                      <m:t>𝜈</m:t>
                    </m:r>
                  </m:oMath>
                </a14:m>
                <a:r>
                  <a:rPr lang="en-US" dirty="0"/>
                  <a:t> as a probability density</a:t>
                </a:r>
              </a:p>
              <a:p>
                <a:r>
                  <a:rPr lang="en-US" altLang="zh-CN" dirty="0">
                    <a:ea typeface="Cambria Math" panose="02040503050406030204" pitchFamily="18" charset="0"/>
                  </a:rPr>
                  <a:t>If </a:t>
                </a:r>
                <a14:m>
                  <m:oMath xmlns:m="http://schemas.openxmlformats.org/officeDocument/2006/math">
                    <m:r>
                      <a:rPr lang="en-US" altLang="zh-CN" i="1">
                        <a:latin typeface="Cambria Math" panose="02040503050406030204" pitchFamily="18" charset="0"/>
                        <a:ea typeface="Cambria Math" panose="02040503050406030204" pitchFamily="18" charset="0"/>
                      </a:rPr>
                      <m:t>𝜈</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𝐴</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𝐵</m:t>
                            </m:r>
                          </m:sub>
                        </m:sSub>
                      </m:e>
                    </m:d>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const</m:t>
                    </m:r>
                    <m:r>
                      <a:rPr lang="en-US" altLang="zh-CN" b="0" i="0"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oMath>
                </a14:m>
                <a:r>
                  <a:rPr lang="en-US" dirty="0"/>
                  <a:t> maps A,B are uncorrelated</a:t>
                </a:r>
              </a:p>
              <a:p>
                <a:r>
                  <a:rPr lang="en-US" dirty="0"/>
                  <a:t>To create correlated maps, use a change of variables</a:t>
                </a:r>
              </a:p>
              <a:p>
                <a:pPr lvl="1"/>
                <a:r>
                  <a:rPr lang="en-US" dirty="0"/>
                  <a:t>Redefine</a:t>
                </a:r>
              </a:p>
              <a:p>
                <a:pPr marL="457200" lvl="1"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𝐴</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b="0" i="1" smtClean="0">
                            <a:latin typeface="Cambria Math" panose="02040503050406030204" pitchFamily="18" charset="0"/>
                          </a:rPr>
                          <m:t>𝐵</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𝜃</m:t>
                        </m:r>
                        <m:r>
                          <a:rPr lang="en-US" altLang="zh-CN" b="0" i="1" smtClean="0">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𝑟</m:t>
                        </m:r>
                      </m:e>
                    </m:d>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Θ</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m:t>
                        </m:r>
                        <m:r>
                          <a:rPr lang="en-US" altLang="zh-CN" b="0" i="1" smtClean="0">
                            <a:latin typeface="Cambria Math" panose="02040503050406030204" pitchFamily="18" charset="0"/>
                          </a:rPr>
                          <m:t>𝜋</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∈[0,1]</m:t>
                    </m:r>
                  </m:oMath>
                </a14:m>
                <a:endParaRPr lang="en-US" dirty="0"/>
              </a:p>
              <a:p>
                <a14:m>
                  <m:oMath xmlns:m="http://schemas.openxmlformats.org/officeDocument/2006/math">
                    <m:r>
                      <a:rPr lang="en-US" altLang="zh-CN" i="1">
                        <a:latin typeface="Cambria Math" panose="02040503050406030204" pitchFamily="18" charset="0"/>
                      </a:rPr>
                      <m:t>𝜇</m:t>
                    </m:r>
                    <m:r>
                      <a:rPr lang="en-US" altLang="zh-CN" i="1">
                        <a:latin typeface="Cambria Math" panose="02040503050406030204" pitchFamily="18" charset="0"/>
                      </a:rPr>
                      <m:t>=1:</m:t>
                    </m:r>
                  </m:oMath>
                </a14:m>
                <a:r>
                  <a:rPr lang="en-US" altLang="zh-CN" dirty="0"/>
                  <a:t> uncorrelated</a:t>
                </a:r>
              </a:p>
              <a:p>
                <a14:m>
                  <m:oMath xmlns:m="http://schemas.openxmlformats.org/officeDocument/2006/math">
                    <m:r>
                      <a:rPr lang="en-US" altLang="zh-CN" i="1">
                        <a:latin typeface="Cambria Math" panose="02040503050406030204" pitchFamily="18" charset="0"/>
                      </a:rPr>
                      <m:t>𝜇</m:t>
                    </m:r>
                    <m:r>
                      <a:rPr lang="en-US" altLang="zh-CN" b="0" i="1" smtClean="0">
                        <a:latin typeface="Cambria Math" panose="02040503050406030204" pitchFamily="18" charset="0"/>
                      </a:rPr>
                      <m:t>≠</m:t>
                    </m:r>
                    <m:r>
                      <a:rPr lang="en-US" altLang="zh-CN" i="1">
                        <a:latin typeface="Cambria Math" panose="02040503050406030204" pitchFamily="18" charset="0"/>
                      </a:rPr>
                      <m:t>1:</m:t>
                    </m:r>
                  </m:oMath>
                </a14:m>
                <a:r>
                  <a:rPr lang="en-US" altLang="zh-CN" dirty="0"/>
                  <a:t> correlated</a:t>
                </a:r>
              </a:p>
              <a:p>
                <a:endParaRPr lang="en-US" altLang="zh-CN" dirty="0"/>
              </a:p>
            </p:txBody>
          </p:sp>
        </mc:Choice>
        <mc:Fallback xmlns="">
          <p:sp>
            <p:nvSpPr>
              <p:cNvPr id="3" name="内容占位符 2">
                <a:extLst>
                  <a:ext uri="{FF2B5EF4-FFF2-40B4-BE49-F238E27FC236}">
                    <a16:creationId xmlns:a16="http://schemas.microsoft.com/office/drawing/2014/main" id="{FCA60464-3454-4DB9-9D3F-0C0192038F4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338236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ED1B5F8-3D17-4AC2-B288-611E47CA6C9E}"/>
              </a:ext>
            </a:extLst>
          </p:cNvPr>
          <p:cNvGrpSpPr/>
          <p:nvPr/>
        </p:nvGrpSpPr>
        <p:grpSpPr>
          <a:xfrm>
            <a:off x="1129747" y="1616764"/>
            <a:ext cx="9112339" cy="3405809"/>
            <a:chOff x="2203174" y="1683026"/>
            <a:chExt cx="5812516" cy="2172474"/>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ABDF65B-5474-4BBF-A727-1F58310CE0B8}"/>
                    </a:ext>
                  </a:extLst>
                </p:cNvPr>
                <p:cNvSpPr txBox="1"/>
                <p:nvPr/>
              </p:nvSpPr>
              <p:spPr>
                <a:xfrm>
                  <a:off x="7499074" y="3378476"/>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4" name="文本框 3">
                  <a:extLst>
                    <a:ext uri="{FF2B5EF4-FFF2-40B4-BE49-F238E27FC236}">
                      <a16:creationId xmlns:a16="http://schemas.microsoft.com/office/drawing/2014/main" id="{5ABDF65B-5474-4BBF-A727-1F58310CE0B8}"/>
                    </a:ext>
                  </a:extLst>
                </p:cNvPr>
                <p:cNvSpPr txBox="1">
                  <a:spLocks noRot="1" noChangeAspect="1" noMove="1" noResize="1" noEditPoints="1" noAdjustHandles="1" noChangeArrowheads="1" noChangeShapeType="1" noTextEdit="1"/>
                </p:cNvSpPr>
                <p:nvPr/>
              </p:nvSpPr>
              <p:spPr>
                <a:xfrm>
                  <a:off x="7499074" y="3378476"/>
                  <a:ext cx="516616"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3A145A-2AA2-424C-A178-A295849CD71B}"/>
                    </a:ext>
                  </a:extLst>
                </p:cNvPr>
                <p:cNvSpPr txBox="1"/>
                <p:nvPr/>
              </p:nvSpPr>
              <p:spPr>
                <a:xfrm>
                  <a:off x="5708374" y="1683026"/>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5" name="文本框 4">
                  <a:extLst>
                    <a:ext uri="{FF2B5EF4-FFF2-40B4-BE49-F238E27FC236}">
                      <a16:creationId xmlns:a16="http://schemas.microsoft.com/office/drawing/2014/main" id="{123A145A-2AA2-424C-A178-A295849CD71B}"/>
                    </a:ext>
                  </a:extLst>
                </p:cNvPr>
                <p:cNvSpPr txBox="1">
                  <a:spLocks noRot="1" noChangeAspect="1" noMove="1" noResize="1" noEditPoints="1" noAdjustHandles="1" noChangeArrowheads="1" noChangeShapeType="1" noTextEdit="1"/>
                </p:cNvSpPr>
                <p:nvPr/>
              </p:nvSpPr>
              <p:spPr>
                <a:xfrm>
                  <a:off x="5708374" y="1683026"/>
                  <a:ext cx="51661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ACBFF2-1DEF-454C-AE2A-FBD50ABAC7B4}"/>
                    </a:ext>
                  </a:extLst>
                </p:cNvPr>
                <p:cNvSpPr txBox="1"/>
                <p:nvPr/>
              </p:nvSpPr>
              <p:spPr>
                <a:xfrm>
                  <a:off x="6870424" y="3578501"/>
                  <a:ext cx="296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𝐴</m:t>
                            </m:r>
                          </m:sub>
                        </m:sSub>
                      </m:oMath>
                    </m:oMathPara>
                  </a14:m>
                  <a:endParaRPr lang="en-US" b="0" dirty="0"/>
                </a:p>
              </p:txBody>
            </p:sp>
          </mc:Choice>
          <mc:Fallback xmlns="">
            <p:sp>
              <p:nvSpPr>
                <p:cNvPr id="6" name="文本框 5">
                  <a:extLst>
                    <a:ext uri="{FF2B5EF4-FFF2-40B4-BE49-F238E27FC236}">
                      <a16:creationId xmlns:a16="http://schemas.microsoft.com/office/drawing/2014/main" id="{86ACBFF2-1DEF-454C-AE2A-FBD50ABAC7B4}"/>
                    </a:ext>
                  </a:extLst>
                </p:cNvPr>
                <p:cNvSpPr txBox="1">
                  <a:spLocks noRot="1" noChangeAspect="1" noMove="1" noResize="1" noEditPoints="1" noAdjustHandles="1" noChangeArrowheads="1" noChangeShapeType="1" noTextEdit="1"/>
                </p:cNvSpPr>
                <p:nvPr/>
              </p:nvSpPr>
              <p:spPr>
                <a:xfrm>
                  <a:off x="6870424" y="3578501"/>
                  <a:ext cx="29617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880DAD-2FC9-496E-836B-4EF29B2B83EC}"/>
                    </a:ext>
                  </a:extLst>
                </p:cNvPr>
                <p:cNvSpPr txBox="1"/>
                <p:nvPr/>
              </p:nvSpPr>
              <p:spPr>
                <a:xfrm>
                  <a:off x="5660749" y="2492651"/>
                  <a:ext cx="312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𝐵</m:t>
                            </m:r>
                          </m:sub>
                        </m:sSub>
                      </m:oMath>
                    </m:oMathPara>
                  </a14:m>
                  <a:endParaRPr lang="en-US" b="0" dirty="0"/>
                </a:p>
              </p:txBody>
            </p:sp>
          </mc:Choice>
          <mc:Fallback xmlns="">
            <p:sp>
              <p:nvSpPr>
                <p:cNvPr id="7" name="文本框 6">
                  <a:extLst>
                    <a:ext uri="{FF2B5EF4-FFF2-40B4-BE49-F238E27FC236}">
                      <a16:creationId xmlns:a16="http://schemas.microsoft.com/office/drawing/2014/main" id="{8E880DAD-2FC9-496E-836B-4EF29B2B83EC}"/>
                    </a:ext>
                  </a:extLst>
                </p:cNvPr>
                <p:cNvSpPr txBox="1">
                  <a:spLocks noRot="1" noChangeAspect="1" noMove="1" noResize="1" noEditPoints="1" noAdjustHandles="1" noChangeArrowheads="1" noChangeShapeType="1" noTextEdit="1"/>
                </p:cNvSpPr>
                <p:nvPr/>
              </p:nvSpPr>
              <p:spPr>
                <a:xfrm>
                  <a:off x="5660749" y="2492651"/>
                  <a:ext cx="31207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E985AC9-B2CB-462D-9A3F-AB2ABFE312E4}"/>
                    </a:ext>
                  </a:extLst>
                </p:cNvPr>
                <p:cNvSpPr txBox="1"/>
                <p:nvPr/>
              </p:nvSpPr>
              <p:spPr>
                <a:xfrm>
                  <a:off x="4031974" y="3187976"/>
                  <a:ext cx="1990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𝜃</m:t>
                        </m:r>
                      </m:oMath>
                    </m:oMathPara>
                  </a14:m>
                  <a:endParaRPr lang="en-US" b="0" dirty="0"/>
                </a:p>
              </p:txBody>
            </p:sp>
          </mc:Choice>
          <mc:Fallback xmlns="">
            <p:sp>
              <p:nvSpPr>
                <p:cNvPr id="8" name="文本框 7">
                  <a:extLst>
                    <a:ext uri="{FF2B5EF4-FFF2-40B4-BE49-F238E27FC236}">
                      <a16:creationId xmlns:a16="http://schemas.microsoft.com/office/drawing/2014/main" id="{0E985AC9-B2CB-462D-9A3F-AB2ABFE312E4}"/>
                    </a:ext>
                  </a:extLst>
                </p:cNvPr>
                <p:cNvSpPr txBox="1">
                  <a:spLocks noRot="1" noChangeAspect="1" noMove="1" noResize="1" noEditPoints="1" noAdjustHandles="1" noChangeArrowheads="1" noChangeShapeType="1" noTextEdit="1"/>
                </p:cNvSpPr>
                <p:nvPr/>
              </p:nvSpPr>
              <p:spPr>
                <a:xfrm>
                  <a:off x="4031974" y="3187976"/>
                  <a:ext cx="19909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E38325-2321-402F-AF0F-78D9CF910BAF}"/>
                    </a:ext>
                  </a:extLst>
                </p:cNvPr>
                <p:cNvSpPr txBox="1"/>
                <p:nvPr/>
              </p:nvSpPr>
              <p:spPr>
                <a:xfrm>
                  <a:off x="2612749" y="2473601"/>
                  <a:ext cx="1765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𝑟</m:t>
                        </m:r>
                      </m:oMath>
                    </m:oMathPara>
                  </a14:m>
                  <a:endParaRPr lang="en-US" b="0" dirty="0"/>
                </a:p>
              </p:txBody>
            </p:sp>
          </mc:Choice>
          <mc:Fallback xmlns="">
            <p:sp>
              <p:nvSpPr>
                <p:cNvPr id="9" name="文本框 8">
                  <a:extLst>
                    <a:ext uri="{FF2B5EF4-FFF2-40B4-BE49-F238E27FC236}">
                      <a16:creationId xmlns:a16="http://schemas.microsoft.com/office/drawing/2014/main" id="{34E38325-2321-402F-AF0F-78D9CF910BAF}"/>
                    </a:ext>
                  </a:extLst>
                </p:cNvPr>
                <p:cNvSpPr txBox="1">
                  <a:spLocks noRot="1" noChangeAspect="1" noMove="1" noResize="1" noEditPoints="1" noAdjustHandles="1" noChangeArrowheads="1" noChangeShapeType="1" noTextEdit="1"/>
                </p:cNvSpPr>
                <p:nvPr/>
              </p:nvSpPr>
              <p:spPr>
                <a:xfrm>
                  <a:off x="2612749" y="2473601"/>
                  <a:ext cx="176587"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4908A6-B1FA-4A21-87D4-F997A3AB5099}"/>
                    </a:ext>
                  </a:extLst>
                </p:cNvPr>
                <p:cNvSpPr txBox="1"/>
                <p:nvPr/>
              </p:nvSpPr>
              <p:spPr>
                <a:xfrm>
                  <a:off x="5917924" y="3254651"/>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10" name="文本框 9">
                  <a:extLst>
                    <a:ext uri="{FF2B5EF4-FFF2-40B4-BE49-F238E27FC236}">
                      <a16:creationId xmlns:a16="http://schemas.microsoft.com/office/drawing/2014/main" id="{434908A6-B1FA-4A21-87D4-F997A3AB5099}"/>
                    </a:ext>
                  </a:extLst>
                </p:cNvPr>
                <p:cNvSpPr txBox="1">
                  <a:spLocks noRot="1" noChangeAspect="1" noMove="1" noResize="1" noEditPoints="1" noAdjustHandles="1" noChangeArrowheads="1" noChangeShapeType="1" noTextEdit="1"/>
                </p:cNvSpPr>
                <p:nvPr/>
              </p:nvSpPr>
              <p:spPr>
                <a:xfrm>
                  <a:off x="5917924" y="3254651"/>
                  <a:ext cx="190757"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4C4B65A-969F-4445-B896-5535E4370AAA}"/>
                    </a:ext>
                  </a:extLst>
                </p:cNvPr>
                <p:cNvSpPr txBox="1"/>
                <p:nvPr/>
              </p:nvSpPr>
              <p:spPr>
                <a:xfrm>
                  <a:off x="6146524" y="345467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11" name="文本框 10">
                  <a:extLst>
                    <a:ext uri="{FF2B5EF4-FFF2-40B4-BE49-F238E27FC236}">
                      <a16:creationId xmlns:a16="http://schemas.microsoft.com/office/drawing/2014/main" id="{C4C4B65A-969F-4445-B896-5535E4370AAA}"/>
                    </a:ext>
                  </a:extLst>
                </p:cNvPr>
                <p:cNvSpPr txBox="1">
                  <a:spLocks noRot="1" noChangeAspect="1" noMove="1" noResize="1" noEditPoints="1" noAdjustHandles="1" noChangeArrowheads="1" noChangeShapeType="1" noTextEdit="1"/>
                </p:cNvSpPr>
                <p:nvPr/>
              </p:nvSpPr>
              <p:spPr>
                <a:xfrm>
                  <a:off x="6146524" y="3454676"/>
                  <a:ext cx="190757"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79FA278-02EC-42D5-A1CC-F6A191D091F0}"/>
                    </a:ext>
                  </a:extLst>
                </p:cNvPr>
                <p:cNvSpPr txBox="1"/>
                <p:nvPr/>
              </p:nvSpPr>
              <p:spPr>
                <a:xfrm>
                  <a:off x="2927074" y="3064151"/>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b="0" dirty="0"/>
                </a:p>
              </p:txBody>
            </p:sp>
          </mc:Choice>
          <mc:Fallback xmlns="">
            <p:sp>
              <p:nvSpPr>
                <p:cNvPr id="12" name="文本框 11">
                  <a:extLst>
                    <a:ext uri="{FF2B5EF4-FFF2-40B4-BE49-F238E27FC236}">
                      <a16:creationId xmlns:a16="http://schemas.microsoft.com/office/drawing/2014/main" id="{F79FA278-02EC-42D5-A1CC-F6A191D091F0}"/>
                    </a:ext>
                  </a:extLst>
                </p:cNvPr>
                <p:cNvSpPr txBox="1">
                  <a:spLocks noRot="1" noChangeAspect="1" noMove="1" noResize="1" noEditPoints="1" noAdjustHandles="1" noChangeArrowheads="1" noChangeShapeType="1" noTextEdit="1"/>
                </p:cNvSpPr>
                <p:nvPr/>
              </p:nvSpPr>
              <p:spPr>
                <a:xfrm>
                  <a:off x="2927074" y="3064151"/>
                  <a:ext cx="190757"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25DA2BB-ED1C-4529-8F52-1328784D0B37}"/>
                    </a:ext>
                  </a:extLst>
                </p:cNvPr>
                <p:cNvSpPr txBox="1"/>
                <p:nvPr/>
              </p:nvSpPr>
              <p:spPr>
                <a:xfrm>
                  <a:off x="5009650" y="3058273"/>
                  <a:ext cx="5166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oMath>
                    </m:oMathPara>
                  </a14:m>
                  <a:endParaRPr lang="en-US" b="0" dirty="0"/>
                </a:p>
              </p:txBody>
            </p:sp>
          </mc:Choice>
          <mc:Fallback xmlns="">
            <p:sp>
              <p:nvSpPr>
                <p:cNvPr id="13" name="文本框 12">
                  <a:extLst>
                    <a:ext uri="{FF2B5EF4-FFF2-40B4-BE49-F238E27FC236}">
                      <a16:creationId xmlns:a16="http://schemas.microsoft.com/office/drawing/2014/main" id="{325DA2BB-ED1C-4529-8F52-1328784D0B37}"/>
                    </a:ext>
                  </a:extLst>
                </p:cNvPr>
                <p:cNvSpPr txBox="1">
                  <a:spLocks noRot="1" noChangeAspect="1" noMove="1" noResize="1" noEditPoints="1" noAdjustHandles="1" noChangeArrowheads="1" noChangeShapeType="1" noTextEdit="1"/>
                </p:cNvSpPr>
                <p:nvPr/>
              </p:nvSpPr>
              <p:spPr>
                <a:xfrm>
                  <a:off x="5009650" y="3058273"/>
                  <a:ext cx="51661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9B4D69D-1B5F-4AC7-BBB5-1F2CAFA7A189}"/>
                    </a:ext>
                  </a:extLst>
                </p:cNvPr>
                <p:cNvSpPr txBox="1"/>
                <p:nvPr/>
              </p:nvSpPr>
              <p:spPr>
                <a:xfrm>
                  <a:off x="2203174" y="2883176"/>
                  <a:ext cx="8035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oMath>
                    </m:oMathPara>
                  </a14:m>
                  <a:endParaRPr lang="en-US" b="0" dirty="0"/>
                </a:p>
              </p:txBody>
            </p:sp>
          </mc:Choice>
          <mc:Fallback xmlns="">
            <p:sp>
              <p:nvSpPr>
                <p:cNvPr id="14" name="文本框 13">
                  <a:extLst>
                    <a:ext uri="{FF2B5EF4-FFF2-40B4-BE49-F238E27FC236}">
                      <a16:creationId xmlns:a16="http://schemas.microsoft.com/office/drawing/2014/main" id="{B9B4D69D-1B5F-4AC7-BBB5-1F2CAFA7A189}"/>
                    </a:ext>
                  </a:extLst>
                </p:cNvPr>
                <p:cNvSpPr txBox="1">
                  <a:spLocks noRot="1" noChangeAspect="1" noMove="1" noResize="1" noEditPoints="1" noAdjustHandles="1" noChangeArrowheads="1" noChangeShapeType="1" noTextEdit="1"/>
                </p:cNvSpPr>
                <p:nvPr/>
              </p:nvSpPr>
              <p:spPr>
                <a:xfrm>
                  <a:off x="2203174" y="2883176"/>
                  <a:ext cx="803553"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2BD22BD-103B-4C32-B85C-DC113402F506}"/>
                    </a:ext>
                  </a:extLst>
                </p:cNvPr>
                <p:cNvSpPr txBox="1"/>
                <p:nvPr/>
              </p:nvSpPr>
              <p:spPr>
                <a:xfrm>
                  <a:off x="2374624" y="2064026"/>
                  <a:ext cx="6304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/2</m:t>
                        </m:r>
                      </m:oMath>
                    </m:oMathPara>
                  </a14:m>
                  <a:endParaRPr lang="en-US" b="0" dirty="0"/>
                </a:p>
              </p:txBody>
            </p:sp>
          </mc:Choice>
          <mc:Fallback xmlns="">
            <p:sp>
              <p:nvSpPr>
                <p:cNvPr id="15" name="文本框 14">
                  <a:extLst>
                    <a:ext uri="{FF2B5EF4-FFF2-40B4-BE49-F238E27FC236}">
                      <a16:creationId xmlns:a16="http://schemas.microsoft.com/office/drawing/2014/main" id="{A2BD22BD-103B-4C32-B85C-DC113402F506}"/>
                    </a:ext>
                  </a:extLst>
                </p:cNvPr>
                <p:cNvSpPr txBox="1">
                  <a:spLocks noRot="1" noChangeAspect="1" noMove="1" noResize="1" noEditPoints="1" noAdjustHandles="1" noChangeArrowheads="1" noChangeShapeType="1" noTextEdit="1"/>
                </p:cNvSpPr>
                <p:nvPr/>
              </p:nvSpPr>
              <p:spPr>
                <a:xfrm>
                  <a:off x="2374624" y="2064026"/>
                  <a:ext cx="630429" cy="369332"/>
                </a:xfrm>
                <a:prstGeom prst="rect">
                  <a:avLst/>
                </a:prstGeom>
                <a:blipFill>
                  <a:blip r:embed="rId13"/>
                  <a:stretch>
                    <a:fillRect/>
                  </a:stretch>
                </a:blipFill>
              </p:spPr>
              <p:txBody>
                <a:bodyPr/>
                <a:lstStyle/>
                <a:p>
                  <a:r>
                    <a:rPr lang="en-US">
                      <a:noFill/>
                    </a:rPr>
                    <a:t> </a:t>
                  </a:r>
                </a:p>
              </p:txBody>
            </p:sp>
          </mc:Fallback>
        </mc:AlternateContent>
        <p:pic>
          <p:nvPicPr>
            <p:cNvPr id="16" name="图片 15">
              <a:extLst>
                <a:ext uri="{FF2B5EF4-FFF2-40B4-BE49-F238E27FC236}">
                  <a16:creationId xmlns:a16="http://schemas.microsoft.com/office/drawing/2014/main" id="{0A6BA5AF-49ED-44D3-BA15-67C83ED37D18}"/>
                </a:ext>
              </a:extLst>
            </p:cNvPr>
            <p:cNvPicPr>
              <a:picLocks noChangeAspect="1"/>
            </p:cNvPicPr>
            <p:nvPr/>
          </p:nvPicPr>
          <p:blipFill rotWithShape="1">
            <a:blip r:embed="rId14">
              <a:extLst>
                <a:ext uri="{28A0092B-C50C-407E-A947-70E740481C1C}">
                  <a14:useLocalDpi xmlns:a14="http://schemas.microsoft.com/office/drawing/2010/main" val="0"/>
                </a:ext>
              </a:extLst>
            </a:blip>
            <a:srcRect l="19751" t="12171" r="20087" b="32322"/>
            <a:stretch/>
          </p:blipFill>
          <p:spPr>
            <a:xfrm>
              <a:off x="2994992" y="2133601"/>
              <a:ext cx="2372140" cy="967408"/>
            </a:xfrm>
            <a:prstGeom prst="rect">
              <a:avLst/>
            </a:prstGeom>
          </p:spPr>
        </p:pic>
        <p:pic>
          <p:nvPicPr>
            <p:cNvPr id="17" name="图片 16">
              <a:extLst>
                <a:ext uri="{FF2B5EF4-FFF2-40B4-BE49-F238E27FC236}">
                  <a16:creationId xmlns:a16="http://schemas.microsoft.com/office/drawing/2014/main" id="{B098D56C-89E4-435A-92E7-AB896DE386DE}"/>
                </a:ext>
              </a:extLst>
            </p:cNvPr>
            <p:cNvPicPr>
              <a:picLocks noChangeAspect="1"/>
            </p:cNvPicPr>
            <p:nvPr/>
          </p:nvPicPr>
          <p:blipFill rotWithShape="1">
            <a:blip r:embed="rId15">
              <a:extLst>
                <a:ext uri="{28A0092B-C50C-407E-A947-70E740481C1C}">
                  <a14:useLocalDpi xmlns:a14="http://schemas.microsoft.com/office/drawing/2010/main" val="0"/>
                </a:ext>
              </a:extLst>
            </a:blip>
            <a:srcRect l="11038" t="6262" r="6864" b="9554"/>
            <a:stretch/>
          </p:blipFill>
          <p:spPr>
            <a:xfrm>
              <a:off x="6202018" y="1815549"/>
              <a:ext cx="1563758" cy="1603513"/>
            </a:xfrm>
            <a:prstGeom prst="rect">
              <a:avLst/>
            </a:prstGeom>
          </p:spPr>
        </p:pic>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7ABAF55-C57C-4ECC-8569-66E3CC34A412}"/>
                  </a:ext>
                </a:extLst>
              </p:cNvPr>
              <p:cNvSpPr txBox="1"/>
              <p:nvPr/>
            </p:nvSpPr>
            <p:spPr>
              <a:xfrm>
                <a:off x="5692773" y="5170599"/>
                <a:ext cx="169873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𝜇</m:t>
                      </m:r>
                      <m:r>
                        <a:rPr lang="en-US" sz="3600" b="0" i="1" smtClean="0">
                          <a:latin typeface="Cambria Math" panose="02040503050406030204" pitchFamily="18" charset="0"/>
                        </a:rPr>
                        <m:t>=0.5 </m:t>
                      </m:r>
                    </m:oMath>
                  </m:oMathPara>
                </a14:m>
                <a:endParaRPr lang="en-US" sz="3600" dirty="0"/>
              </a:p>
            </p:txBody>
          </p:sp>
        </mc:Choice>
        <mc:Fallback xmlns="">
          <p:sp>
            <p:nvSpPr>
              <p:cNvPr id="19" name="文本框 18">
                <a:extLst>
                  <a:ext uri="{FF2B5EF4-FFF2-40B4-BE49-F238E27FC236}">
                    <a16:creationId xmlns:a16="http://schemas.microsoft.com/office/drawing/2014/main" id="{A7ABAF55-C57C-4ECC-8569-66E3CC34A412}"/>
                  </a:ext>
                </a:extLst>
              </p:cNvPr>
              <p:cNvSpPr txBox="1">
                <a:spLocks noRot="1" noChangeAspect="1" noMove="1" noResize="1" noEditPoints="1" noAdjustHandles="1" noChangeArrowheads="1" noChangeShapeType="1" noTextEdit="1"/>
              </p:cNvSpPr>
              <p:nvPr/>
            </p:nvSpPr>
            <p:spPr>
              <a:xfrm>
                <a:off x="5692773" y="5170599"/>
                <a:ext cx="1698735" cy="553998"/>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74606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941</Words>
  <Application>Microsoft Office PowerPoint</Application>
  <PresentationFormat>宽屏</PresentationFormat>
  <Paragraphs>138</Paragraphs>
  <Slides>23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等线 Light</vt:lpstr>
      <vt:lpstr>Arial</vt:lpstr>
      <vt:lpstr>Cambria Math</vt:lpstr>
      <vt:lpstr>Office 主题​​</vt:lpstr>
      <vt:lpstr>Reading report for continuous attractor network[1]</vt:lpstr>
      <vt:lpstr>Introduction</vt:lpstr>
      <vt:lpstr>Background</vt:lpstr>
      <vt:lpstr>Background</vt:lpstr>
      <vt:lpstr>Background</vt:lpstr>
      <vt:lpstr>Network structure</vt:lpstr>
      <vt:lpstr>PowerPoint 演示文稿</vt:lpstr>
      <vt:lpstr>Network structure</vt:lpstr>
      <vt:lpstr>PowerPoint 演示文稿</vt:lpstr>
      <vt:lpstr>Dynamics</vt:lpstr>
      <vt:lpstr>Dynamics</vt:lpstr>
      <vt:lpstr>Dynamics</vt:lpstr>
      <vt:lpstr>Attractors</vt:lpstr>
      <vt:lpstr>PowerPoint 演示文稿</vt:lpstr>
      <vt:lpstr>Turning curves</vt:lpstr>
      <vt:lpstr>Turning curves</vt:lpstr>
      <vt:lpstr>Turning curves</vt:lpstr>
      <vt:lpstr>PowerPoint 演示文稿</vt:lpstr>
      <vt:lpstr>PowerPoint 演示文稿</vt:lpstr>
      <vt:lpstr>Morph sequence</vt:lpstr>
      <vt:lpstr>PowerPoint 演示文稿</vt:lpstr>
      <vt:lpstr>PowerPoint 演示文稿</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冯乐满</dc:creator>
  <cp:lastModifiedBy>冯乐满</cp:lastModifiedBy>
  <cp:revision>24</cp:revision>
  <dcterms:created xsi:type="dcterms:W3CDTF">2018-03-26T18:04:08Z</dcterms:created>
  <dcterms:modified xsi:type="dcterms:W3CDTF">2018-03-27T23:55:23Z</dcterms:modified>
</cp:coreProperties>
</file>